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257" r:id="rId3"/>
    <p:sldId id="258" r:id="rId4"/>
    <p:sldId id="259" r:id="rId5"/>
    <p:sldId id="266" r:id="rId6"/>
    <p:sldId id="264" r:id="rId7"/>
    <p:sldId id="265" r:id="rId8"/>
    <p:sldId id="262" r:id="rId9"/>
    <p:sldId id="289" r:id="rId10"/>
    <p:sldId id="267" r:id="rId11"/>
    <p:sldId id="288" r:id="rId12"/>
    <p:sldId id="268" r:id="rId13"/>
    <p:sldId id="269" r:id="rId14"/>
    <p:sldId id="27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304" r:id="rId29"/>
    <p:sldId id="330" r:id="rId30"/>
    <p:sldId id="290" r:id="rId31"/>
    <p:sldId id="273" r:id="rId32"/>
    <p:sldId id="305" r:id="rId33"/>
    <p:sldId id="272" r:id="rId34"/>
    <p:sldId id="274" r:id="rId35"/>
    <p:sldId id="276" r:id="rId36"/>
    <p:sldId id="306" r:id="rId37"/>
    <p:sldId id="307" r:id="rId38"/>
    <p:sldId id="308" r:id="rId39"/>
    <p:sldId id="309" r:id="rId40"/>
    <p:sldId id="310" r:id="rId41"/>
    <p:sldId id="311" r:id="rId42"/>
    <p:sldId id="312" r:id="rId43"/>
    <p:sldId id="313" r:id="rId44"/>
    <p:sldId id="314" r:id="rId45"/>
    <p:sldId id="315" r:id="rId46"/>
    <p:sldId id="278" r:id="rId47"/>
    <p:sldId id="331" r:id="rId48"/>
    <p:sldId id="279" r:id="rId49"/>
    <p:sldId id="280" r:id="rId50"/>
    <p:sldId id="316" r:id="rId51"/>
    <p:sldId id="317" r:id="rId52"/>
    <p:sldId id="318" r:id="rId53"/>
    <p:sldId id="319" r:id="rId54"/>
    <p:sldId id="320" r:id="rId55"/>
    <p:sldId id="321" r:id="rId56"/>
    <p:sldId id="322" r:id="rId57"/>
    <p:sldId id="329" r:id="rId58"/>
    <p:sldId id="324" r:id="rId59"/>
    <p:sldId id="325" r:id="rId60"/>
    <p:sldId id="326" r:id="rId61"/>
    <p:sldId id="327" r:id="rId62"/>
    <p:sldId id="328"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23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E02A36-52C3-4D9D-A539-4D797FED2E38}" type="datetimeFigureOut">
              <a:rPr lang="en-US" smtClean="0"/>
              <a:t>2/12/2022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941897-2E3C-4247-A5EF-BCDC18FD4574}" type="slidenum">
              <a:rPr lang="en-US" smtClean="0"/>
              <a:t>‹#›</a:t>
            </a:fld>
            <a:endParaRPr lang="en-US"/>
          </a:p>
        </p:txBody>
      </p:sp>
    </p:spTree>
    <p:extLst>
      <p:ext uri="{BB962C8B-B14F-4D97-AF65-F5344CB8AC3E}">
        <p14:creationId xmlns:p14="http://schemas.microsoft.com/office/powerpoint/2010/main" val="1362476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E860797-4ECD-4D73-9AE6-125367F2A832}" type="datetimeFigureOut">
              <a:rPr lang="en-US" smtClean="0"/>
              <a:t>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D2ECC-0BEF-4B4B-9F49-6D7CC4C18B35}" type="slidenum">
              <a:rPr lang="en-US" smtClean="0"/>
              <a:t>‹#›</a:t>
            </a:fld>
            <a:endParaRPr lang="en-US"/>
          </a:p>
        </p:txBody>
      </p:sp>
    </p:spTree>
    <p:extLst>
      <p:ext uri="{BB962C8B-B14F-4D97-AF65-F5344CB8AC3E}">
        <p14:creationId xmlns:p14="http://schemas.microsoft.com/office/powerpoint/2010/main" val="4101338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860797-4ECD-4D73-9AE6-125367F2A832}" type="datetimeFigureOut">
              <a:rPr lang="en-US" smtClean="0"/>
              <a:t>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D2ECC-0BEF-4B4B-9F49-6D7CC4C18B35}" type="slidenum">
              <a:rPr lang="en-US" smtClean="0"/>
              <a:t>‹#›</a:t>
            </a:fld>
            <a:endParaRPr lang="en-US"/>
          </a:p>
        </p:txBody>
      </p:sp>
    </p:spTree>
    <p:extLst>
      <p:ext uri="{BB962C8B-B14F-4D97-AF65-F5344CB8AC3E}">
        <p14:creationId xmlns:p14="http://schemas.microsoft.com/office/powerpoint/2010/main" val="2846015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860797-4ECD-4D73-9AE6-125367F2A832}" type="datetimeFigureOut">
              <a:rPr lang="en-US" smtClean="0"/>
              <a:t>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D2ECC-0BEF-4B4B-9F49-6D7CC4C18B35}" type="slidenum">
              <a:rPr lang="en-US" smtClean="0"/>
              <a:t>‹#›</a:t>
            </a:fld>
            <a:endParaRPr lang="en-US"/>
          </a:p>
        </p:txBody>
      </p:sp>
    </p:spTree>
    <p:extLst>
      <p:ext uri="{BB962C8B-B14F-4D97-AF65-F5344CB8AC3E}">
        <p14:creationId xmlns:p14="http://schemas.microsoft.com/office/powerpoint/2010/main" val="538814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860797-4ECD-4D73-9AE6-125367F2A832}" type="datetimeFigureOut">
              <a:rPr lang="en-US" smtClean="0"/>
              <a:t>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D2ECC-0BEF-4B4B-9F49-6D7CC4C18B35}" type="slidenum">
              <a:rPr lang="en-US" smtClean="0"/>
              <a:t>‹#›</a:t>
            </a:fld>
            <a:endParaRPr lang="en-US"/>
          </a:p>
        </p:txBody>
      </p:sp>
      <p:sp>
        <p:nvSpPr>
          <p:cNvPr id="7" name="TextBox 6"/>
          <p:cNvSpPr txBox="1"/>
          <p:nvPr userDrawn="1"/>
        </p:nvSpPr>
        <p:spPr>
          <a:xfrm>
            <a:off x="0" y="375048"/>
            <a:ext cx="12192000" cy="461665"/>
          </a:xfrm>
          <a:prstGeom prst="rect">
            <a:avLst/>
          </a:prstGeom>
          <a:noFill/>
        </p:spPr>
        <p:txBody>
          <a:bodyPr wrap="square" rtlCol="0">
            <a:spAutoFit/>
          </a:bodyPr>
          <a:lstStyle/>
          <a:p>
            <a:pPr algn="ctr"/>
            <a:r>
              <a:rPr lang="vi-VN" sz="2400" b="1">
                <a:solidFill>
                  <a:srgbClr val="00B050"/>
                </a:solidFill>
                <a:latin typeface="+mj-lt"/>
              </a:rPr>
              <a:t>Địa</a:t>
            </a:r>
            <a:r>
              <a:rPr lang="vi-VN" sz="2400" b="1" baseline="0">
                <a:solidFill>
                  <a:srgbClr val="00B050"/>
                </a:solidFill>
                <a:latin typeface="+mj-lt"/>
              </a:rPr>
              <a:t> lí</a:t>
            </a:r>
            <a:endParaRPr lang="vi-VN" sz="2400" b="1">
              <a:solidFill>
                <a:srgbClr val="00B050"/>
              </a:solidFill>
              <a:latin typeface="+mj-lt"/>
            </a:endParaRPr>
          </a:p>
        </p:txBody>
      </p:sp>
      <p:sp>
        <p:nvSpPr>
          <p:cNvPr id="8" name="TextBox 7"/>
          <p:cNvSpPr txBox="1"/>
          <p:nvPr userDrawn="1"/>
        </p:nvSpPr>
        <p:spPr>
          <a:xfrm>
            <a:off x="0" y="-57001"/>
            <a:ext cx="12192000" cy="523220"/>
          </a:xfrm>
          <a:prstGeom prst="rect">
            <a:avLst/>
          </a:prstGeom>
          <a:noFill/>
        </p:spPr>
        <p:txBody>
          <a:bodyPr wrap="square" rtlCol="0">
            <a:spAutoFit/>
          </a:bodyPr>
          <a:lstStyle/>
          <a:p>
            <a:pPr algn="ctr"/>
            <a:r>
              <a:rPr lang="vi-VN" sz="2800">
                <a:latin typeface="+mj-lt"/>
              </a:rPr>
              <a:t>Thứ   sáu,</a:t>
            </a:r>
            <a:r>
              <a:rPr lang="vi-VN" sz="2800" baseline="0">
                <a:latin typeface="+mj-lt"/>
              </a:rPr>
              <a:t>   ngày   12   tháng   03   năm    2021</a:t>
            </a:r>
            <a:endParaRPr lang="en-US" sz="2800">
              <a:latin typeface="+mj-lt"/>
            </a:endParaRPr>
          </a:p>
        </p:txBody>
      </p:sp>
      <p:sp>
        <p:nvSpPr>
          <p:cNvPr id="9" name="TextBox 8"/>
          <p:cNvSpPr txBox="1"/>
          <p:nvPr userDrawn="1"/>
        </p:nvSpPr>
        <p:spPr>
          <a:xfrm>
            <a:off x="0" y="745540"/>
            <a:ext cx="12192000" cy="523220"/>
          </a:xfrm>
          <a:prstGeom prst="rect">
            <a:avLst/>
          </a:prstGeom>
          <a:noFill/>
        </p:spPr>
        <p:txBody>
          <a:bodyPr wrap="square" rtlCol="0">
            <a:spAutoFit/>
          </a:bodyPr>
          <a:lstStyle/>
          <a:p>
            <a:pPr algn="ctr"/>
            <a:r>
              <a:rPr lang="vi-VN" sz="2800" b="1">
                <a:solidFill>
                  <a:schemeClr val="tx1"/>
                </a:solidFill>
                <a:latin typeface="+mj-lt"/>
                <a:cs typeface="Arial" pitchFamily="34" charset="0"/>
              </a:rPr>
              <a:t>Bài</a:t>
            </a:r>
            <a:r>
              <a:rPr lang="vi-VN" sz="2800" b="1" baseline="0">
                <a:solidFill>
                  <a:schemeClr val="tx1"/>
                </a:solidFill>
                <a:latin typeface="+mj-lt"/>
                <a:cs typeface="Arial" pitchFamily="34" charset="0"/>
              </a:rPr>
              <a:t> 21. </a:t>
            </a:r>
            <a:r>
              <a:rPr lang="vi-VN" sz="2800" b="1" baseline="0">
                <a:solidFill>
                  <a:srgbClr val="FF0000"/>
                </a:solidFill>
                <a:latin typeface="+mj-lt"/>
                <a:cs typeface="Arial" pitchFamily="34" charset="0"/>
              </a:rPr>
              <a:t>MỘT SỐ NƯỚC Ở CHÂU ÂU</a:t>
            </a:r>
            <a:endParaRPr lang="vi-VN" sz="2800" b="1">
              <a:solidFill>
                <a:srgbClr val="FF0000"/>
              </a:solidFill>
              <a:latin typeface="+mj-lt"/>
              <a:cs typeface="Arial" pitchFamily="34" charset="0"/>
            </a:endParaRPr>
          </a:p>
        </p:txBody>
      </p:sp>
    </p:spTree>
    <p:extLst>
      <p:ext uri="{BB962C8B-B14F-4D97-AF65-F5344CB8AC3E}">
        <p14:creationId xmlns:p14="http://schemas.microsoft.com/office/powerpoint/2010/main" val="655639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860797-4ECD-4D73-9AE6-125367F2A832}" type="datetimeFigureOut">
              <a:rPr lang="en-US" smtClean="0"/>
              <a:t>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D2ECC-0BEF-4B4B-9F49-6D7CC4C18B35}" type="slidenum">
              <a:rPr lang="en-US" smtClean="0"/>
              <a:t>‹#›</a:t>
            </a:fld>
            <a:endParaRPr lang="en-US"/>
          </a:p>
        </p:txBody>
      </p:sp>
    </p:spTree>
    <p:extLst>
      <p:ext uri="{BB962C8B-B14F-4D97-AF65-F5344CB8AC3E}">
        <p14:creationId xmlns:p14="http://schemas.microsoft.com/office/powerpoint/2010/main" val="649218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860797-4ECD-4D73-9AE6-125367F2A832}" type="datetimeFigureOut">
              <a:rPr lang="en-US" smtClean="0"/>
              <a:t>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D2ECC-0BEF-4B4B-9F49-6D7CC4C18B35}" type="slidenum">
              <a:rPr lang="en-US" smtClean="0"/>
              <a:t>‹#›</a:t>
            </a:fld>
            <a:endParaRPr lang="en-US"/>
          </a:p>
        </p:txBody>
      </p:sp>
    </p:spTree>
    <p:extLst>
      <p:ext uri="{BB962C8B-B14F-4D97-AF65-F5344CB8AC3E}">
        <p14:creationId xmlns:p14="http://schemas.microsoft.com/office/powerpoint/2010/main" val="691598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860797-4ECD-4D73-9AE6-125367F2A832}" type="datetimeFigureOut">
              <a:rPr lang="en-US" smtClean="0"/>
              <a:t>2/12/2022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9D2ECC-0BEF-4B4B-9F49-6D7CC4C18B35}" type="slidenum">
              <a:rPr lang="en-US" smtClean="0"/>
              <a:t>‹#›</a:t>
            </a:fld>
            <a:endParaRPr lang="en-US"/>
          </a:p>
        </p:txBody>
      </p:sp>
    </p:spTree>
    <p:extLst>
      <p:ext uri="{BB962C8B-B14F-4D97-AF65-F5344CB8AC3E}">
        <p14:creationId xmlns:p14="http://schemas.microsoft.com/office/powerpoint/2010/main" val="3567724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860797-4ECD-4D73-9AE6-125367F2A832}" type="datetimeFigureOut">
              <a:rPr lang="en-US" smtClean="0"/>
              <a:t>2/12/2022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9D2ECC-0BEF-4B4B-9F49-6D7CC4C18B35}" type="slidenum">
              <a:rPr lang="en-US" smtClean="0"/>
              <a:t>‹#›</a:t>
            </a:fld>
            <a:endParaRPr lang="en-US"/>
          </a:p>
        </p:txBody>
      </p:sp>
    </p:spTree>
    <p:extLst>
      <p:ext uri="{BB962C8B-B14F-4D97-AF65-F5344CB8AC3E}">
        <p14:creationId xmlns:p14="http://schemas.microsoft.com/office/powerpoint/2010/main" val="2399398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60797-4ECD-4D73-9AE6-125367F2A832}" type="datetimeFigureOut">
              <a:rPr lang="en-US" smtClean="0"/>
              <a:t>2/12/2022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9D2ECC-0BEF-4B4B-9F49-6D7CC4C18B35}" type="slidenum">
              <a:rPr lang="en-US" smtClean="0"/>
              <a:t>‹#›</a:t>
            </a:fld>
            <a:endParaRPr lang="en-US"/>
          </a:p>
        </p:txBody>
      </p:sp>
    </p:spTree>
    <p:extLst>
      <p:ext uri="{BB962C8B-B14F-4D97-AF65-F5344CB8AC3E}">
        <p14:creationId xmlns:p14="http://schemas.microsoft.com/office/powerpoint/2010/main" val="817694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860797-4ECD-4D73-9AE6-125367F2A832}" type="datetimeFigureOut">
              <a:rPr lang="en-US" smtClean="0"/>
              <a:t>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D2ECC-0BEF-4B4B-9F49-6D7CC4C18B35}" type="slidenum">
              <a:rPr lang="en-US" smtClean="0"/>
              <a:t>‹#›</a:t>
            </a:fld>
            <a:endParaRPr lang="en-US"/>
          </a:p>
        </p:txBody>
      </p:sp>
    </p:spTree>
    <p:extLst>
      <p:ext uri="{BB962C8B-B14F-4D97-AF65-F5344CB8AC3E}">
        <p14:creationId xmlns:p14="http://schemas.microsoft.com/office/powerpoint/2010/main" val="1847783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860797-4ECD-4D73-9AE6-125367F2A832}" type="datetimeFigureOut">
              <a:rPr lang="en-US" smtClean="0"/>
              <a:t>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D2ECC-0BEF-4B4B-9F49-6D7CC4C18B35}" type="slidenum">
              <a:rPr lang="en-US" smtClean="0"/>
              <a:t>‹#›</a:t>
            </a:fld>
            <a:endParaRPr lang="en-US"/>
          </a:p>
        </p:txBody>
      </p:sp>
    </p:spTree>
    <p:extLst>
      <p:ext uri="{BB962C8B-B14F-4D97-AF65-F5344CB8AC3E}">
        <p14:creationId xmlns:p14="http://schemas.microsoft.com/office/powerpoint/2010/main" val="3805484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60797-4ECD-4D73-9AE6-125367F2A832}" type="datetimeFigureOut">
              <a:rPr lang="en-US" smtClean="0"/>
              <a:t>2/12/2022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9D2ECC-0BEF-4B4B-9F49-6D7CC4C18B35}" type="slidenum">
              <a:rPr lang="en-US" smtClean="0"/>
              <a:t>‹#›</a:t>
            </a:fld>
            <a:endParaRPr lang="en-US"/>
          </a:p>
        </p:txBody>
      </p:sp>
    </p:spTree>
    <p:extLst>
      <p:ext uri="{BB962C8B-B14F-4D97-AF65-F5344CB8AC3E}">
        <p14:creationId xmlns:p14="http://schemas.microsoft.com/office/powerpoint/2010/main" val="1913655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53.png"/><Relationship Id="rId2" Type="http://schemas.openxmlformats.org/officeDocument/2006/relationships/audio" Target="../media/audio1.wav"/><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52.png"/><Relationship Id="rId4" Type="http://schemas.openxmlformats.org/officeDocument/2006/relationships/image" Target="../media/image11.jpg"/></Relationships>
</file>

<file path=ppt/slides/_rels/slide5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52.pn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audio" Target="../media/audio2.wav"/><Relationship Id="rId7" Type="http://schemas.microsoft.com/office/2007/relationships/hdphoto" Target="../media/hdphoto1.wdp"/><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4.wmf"/><Relationship Id="rId4" Type="http://schemas.openxmlformats.org/officeDocument/2006/relationships/image" Target="../media/image11.jpg"/></Relationships>
</file>

<file path=ppt/slides/_rels/slide6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52.png"/><Relationship Id="rId4" Type="http://schemas.openxmlformats.org/officeDocument/2006/relationships/image" Target="../media/image11.jpg"/></Relationships>
</file>

<file path=ppt/slides/_rels/slide62.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1991544" y="620688"/>
            <a:ext cx="8208912" cy="2304256"/>
          </a:xfrm>
        </p:spPr>
        <p:txBody>
          <a:bodyPr>
            <a:prstTxWarp prst="textWave1">
              <a:avLst/>
            </a:prstTxWarp>
            <a:normAutofit/>
          </a:bodyPr>
          <a:lstStyle/>
          <a:p>
            <a:r>
              <a:rPr lang="vi-VN" b="1">
                <a:solidFill>
                  <a:srgbClr val="FF0000"/>
                </a:solidFill>
                <a:effectLst>
                  <a:glow rad="101600">
                    <a:schemeClr val="accent6">
                      <a:satMod val="175000"/>
                      <a:alpha val="40000"/>
                    </a:schemeClr>
                  </a:glow>
                </a:effectLst>
              </a:rPr>
              <a:t>CHÀO QUÝ CÔ </a:t>
            </a:r>
            <a:br>
              <a:rPr lang="vi-VN" b="1">
                <a:solidFill>
                  <a:srgbClr val="FF0000"/>
                </a:solidFill>
                <a:effectLst>
                  <a:glow rad="101600">
                    <a:schemeClr val="accent6">
                      <a:satMod val="175000"/>
                      <a:alpha val="40000"/>
                    </a:schemeClr>
                  </a:glow>
                </a:effectLst>
              </a:rPr>
            </a:br>
            <a:r>
              <a:rPr lang="vi-VN" b="1">
                <a:solidFill>
                  <a:srgbClr val="FF0000"/>
                </a:solidFill>
                <a:effectLst>
                  <a:glow rad="101600">
                    <a:schemeClr val="accent6">
                      <a:satMod val="175000"/>
                      <a:alpha val="40000"/>
                    </a:schemeClr>
                  </a:glow>
                </a:effectLst>
              </a:rPr>
              <a:t>VÀ CÁC EM HỌC SINH !</a:t>
            </a:r>
            <a:endParaRPr lang="en-US" b="1">
              <a:solidFill>
                <a:srgbClr val="FF0000"/>
              </a:solidFill>
              <a:effectLst>
                <a:glow rad="101600">
                  <a:schemeClr val="accent6">
                    <a:satMod val="175000"/>
                    <a:alpha val="40000"/>
                  </a:schemeClr>
                </a:glow>
              </a:effectLst>
            </a:endParaRPr>
          </a:p>
        </p:txBody>
      </p:sp>
    </p:spTree>
    <p:extLst>
      <p:ext uri="{BB962C8B-B14F-4D97-AF65-F5344CB8AC3E}">
        <p14:creationId xmlns:p14="http://schemas.microsoft.com/office/powerpoint/2010/main" val="67565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1" nodeType="click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4"/>
                                        </p:tgtEl>
                                        <p:attrNameLst>
                                          <p:attrName>ppt_x</p:attrName>
                                          <p:attrName>ppt_y</p:attrName>
                                        </p:attrNameLst>
                                      </p:cBhvr>
                                    </p:animMotion>
                                    <p:animRot by="1500000">
                                      <p:cBhvr>
                                        <p:cTn id="14" dur="125" fill="hold">
                                          <p:stCondLst>
                                            <p:cond delay="0"/>
                                          </p:stCondLst>
                                        </p:cTn>
                                        <p:tgtEl>
                                          <p:spTgt spid="4"/>
                                        </p:tgtEl>
                                        <p:attrNameLst>
                                          <p:attrName>r</p:attrName>
                                        </p:attrNameLst>
                                      </p:cBhvr>
                                    </p:animRot>
                                    <p:animRot by="-1500000">
                                      <p:cBhvr>
                                        <p:cTn id="15" dur="125" fill="hold">
                                          <p:stCondLst>
                                            <p:cond delay="125"/>
                                          </p:stCondLst>
                                        </p:cTn>
                                        <p:tgtEl>
                                          <p:spTgt spid="4"/>
                                        </p:tgtEl>
                                        <p:attrNameLst>
                                          <p:attrName>r</p:attrName>
                                        </p:attrNameLst>
                                      </p:cBhvr>
                                    </p:animRot>
                                    <p:animRot by="-1500000">
                                      <p:cBhvr>
                                        <p:cTn id="16" dur="125" fill="hold">
                                          <p:stCondLst>
                                            <p:cond delay="250"/>
                                          </p:stCondLst>
                                        </p:cTn>
                                        <p:tgtEl>
                                          <p:spTgt spid="4"/>
                                        </p:tgtEl>
                                        <p:attrNameLst>
                                          <p:attrName>r</p:attrName>
                                        </p:attrNameLst>
                                      </p:cBhvr>
                                    </p:animRot>
                                    <p:animRot by="1500000">
                                      <p:cBhvr>
                                        <p:cTn id="17"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352" y="1423318"/>
            <a:ext cx="11737304" cy="5318051"/>
          </a:xfrm>
        </p:spPr>
        <p:txBody>
          <a:bodyPr/>
          <a:lstStyle/>
          <a:p>
            <a:pPr marL="0" indent="0">
              <a:buNone/>
            </a:pPr>
            <a:r>
              <a:rPr lang="vi-VN" b="1">
                <a:solidFill>
                  <a:srgbClr val="0070C0"/>
                </a:solidFill>
              </a:rPr>
              <a:t>1. Liên Bang Nga</a:t>
            </a:r>
            <a:endParaRPr lang="en-US" b="1">
              <a:solidFill>
                <a:srgbClr val="0070C0"/>
              </a:solidFill>
            </a:endParaRPr>
          </a:p>
        </p:txBody>
      </p:sp>
      <p:sp>
        <p:nvSpPr>
          <p:cNvPr id="4" name="TextBox 3">
            <a:extLst>
              <a:ext uri="{FF2B5EF4-FFF2-40B4-BE49-F238E27FC236}">
                <a16:creationId xmlns:a16="http://schemas.microsoft.com/office/drawing/2014/main" id="{DC8758D1-BFF8-4CBC-B010-69A4FAF159F9}"/>
              </a:ext>
            </a:extLst>
          </p:cNvPr>
          <p:cNvSpPr txBox="1"/>
          <p:nvPr/>
        </p:nvSpPr>
        <p:spPr>
          <a:xfrm>
            <a:off x="2567608" y="-99392"/>
            <a:ext cx="7128792" cy="523220"/>
          </a:xfrm>
          <a:prstGeom prst="rect">
            <a:avLst/>
          </a:prstGeom>
          <a:solidFill>
            <a:schemeClr val="bg1"/>
          </a:solidFill>
        </p:spPr>
        <p:txBody>
          <a:bodyPr wrap="square" rtlCol="0">
            <a:spAutoFit/>
          </a:bodyPr>
          <a:lstStyle/>
          <a:p>
            <a:pPr algn="ctr"/>
            <a:r>
              <a:rPr lang="vi-VN" sz="2800" dirty="0">
                <a:latin typeface="+mj-lt"/>
              </a:rPr>
              <a:t>Thứ sáu ngày    tháng 2 năm 2022</a:t>
            </a:r>
          </a:p>
        </p:txBody>
      </p:sp>
    </p:spTree>
    <p:extLst>
      <p:ext uri="{BB962C8B-B14F-4D97-AF65-F5344CB8AC3E}">
        <p14:creationId xmlns:p14="http://schemas.microsoft.com/office/powerpoint/2010/main" val="260749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8" descr="Untitled-1"/>
          <p:cNvPicPr>
            <a:picLocks noChangeAspect="1" noChangeArrowheads="1"/>
          </p:cNvPicPr>
          <p:nvPr/>
        </p:nvPicPr>
        <p:blipFill>
          <a:blip r:embed="rId2" cstate="print">
            <a:lum bright="6000"/>
            <a:extLst>
              <a:ext uri="{28A0092B-C50C-407E-A947-70E740481C1C}">
                <a14:useLocalDpi xmlns:a14="http://schemas.microsoft.com/office/drawing/2010/main" val="0"/>
              </a:ext>
            </a:extLst>
          </a:blip>
          <a:srcRect/>
          <a:stretch>
            <a:fillRect/>
          </a:stretch>
        </p:blipFill>
        <p:spPr bwMode="auto">
          <a:xfrm>
            <a:off x="1487488"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AutoShape 9"/>
          <p:cNvCxnSpPr>
            <a:cxnSpLocks noChangeShapeType="1"/>
          </p:cNvCxnSpPr>
          <p:nvPr/>
        </p:nvCxnSpPr>
        <p:spPr bwMode="auto">
          <a:xfrm>
            <a:off x="5981700" y="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21" name="Group 37"/>
          <p:cNvGrpSpPr>
            <a:grpSpLocks/>
          </p:cNvGrpSpPr>
          <p:nvPr/>
        </p:nvGrpSpPr>
        <p:grpSpPr bwMode="auto">
          <a:xfrm>
            <a:off x="3611564" y="914401"/>
            <a:ext cx="3132137" cy="1344613"/>
            <a:chOff x="1345" y="570"/>
            <a:chExt cx="1973" cy="847"/>
          </a:xfrm>
        </p:grpSpPr>
        <p:sp>
          <p:nvSpPr>
            <p:cNvPr id="22" name="Freeform 38"/>
            <p:cNvSpPr>
              <a:spLocks/>
            </p:cNvSpPr>
            <p:nvPr/>
          </p:nvSpPr>
          <p:spPr bwMode="auto">
            <a:xfrm>
              <a:off x="1345" y="653"/>
              <a:ext cx="1973" cy="764"/>
            </a:xfrm>
            <a:custGeom>
              <a:avLst/>
              <a:gdLst>
                <a:gd name="T0" fmla="*/ 1849 w 1973"/>
                <a:gd name="T1" fmla="*/ 204 h 764"/>
                <a:gd name="T2" fmla="*/ 1955 w 1973"/>
                <a:gd name="T3" fmla="*/ 252 h 764"/>
                <a:gd name="T4" fmla="*/ 1900 w 1973"/>
                <a:gd name="T5" fmla="*/ 295 h 764"/>
                <a:gd name="T6" fmla="*/ 1823 w 1973"/>
                <a:gd name="T7" fmla="*/ 290 h 764"/>
                <a:gd name="T8" fmla="*/ 1768 w 1973"/>
                <a:gd name="T9" fmla="*/ 367 h 764"/>
                <a:gd name="T10" fmla="*/ 1669 w 1973"/>
                <a:gd name="T11" fmla="*/ 396 h 764"/>
                <a:gd name="T12" fmla="*/ 1629 w 1973"/>
                <a:gd name="T13" fmla="*/ 513 h 764"/>
                <a:gd name="T14" fmla="*/ 1585 w 1973"/>
                <a:gd name="T15" fmla="*/ 530 h 764"/>
                <a:gd name="T16" fmla="*/ 1653 w 1973"/>
                <a:gd name="T17" fmla="*/ 379 h 764"/>
                <a:gd name="T18" fmla="*/ 1624 w 1973"/>
                <a:gd name="T19" fmla="*/ 350 h 764"/>
                <a:gd name="T20" fmla="*/ 1463 w 1973"/>
                <a:gd name="T21" fmla="*/ 410 h 764"/>
                <a:gd name="T22" fmla="*/ 1396 w 1973"/>
                <a:gd name="T23" fmla="*/ 482 h 764"/>
                <a:gd name="T24" fmla="*/ 1417 w 1973"/>
                <a:gd name="T25" fmla="*/ 511 h 764"/>
                <a:gd name="T26" fmla="*/ 1405 w 1973"/>
                <a:gd name="T27" fmla="*/ 701 h 764"/>
                <a:gd name="T28" fmla="*/ 1331 w 1973"/>
                <a:gd name="T29" fmla="*/ 710 h 764"/>
                <a:gd name="T30" fmla="*/ 1312 w 1973"/>
                <a:gd name="T31" fmla="*/ 626 h 764"/>
                <a:gd name="T32" fmla="*/ 1206 w 1973"/>
                <a:gd name="T33" fmla="*/ 523 h 764"/>
                <a:gd name="T34" fmla="*/ 1117 w 1973"/>
                <a:gd name="T35" fmla="*/ 595 h 764"/>
                <a:gd name="T36" fmla="*/ 966 w 1973"/>
                <a:gd name="T37" fmla="*/ 581 h 764"/>
                <a:gd name="T38" fmla="*/ 829 w 1973"/>
                <a:gd name="T39" fmla="*/ 583 h 764"/>
                <a:gd name="T40" fmla="*/ 733 w 1973"/>
                <a:gd name="T41" fmla="*/ 600 h 764"/>
                <a:gd name="T42" fmla="*/ 630 w 1973"/>
                <a:gd name="T43" fmla="*/ 547 h 764"/>
                <a:gd name="T44" fmla="*/ 534 w 1973"/>
                <a:gd name="T45" fmla="*/ 470 h 764"/>
                <a:gd name="T46" fmla="*/ 510 w 1973"/>
                <a:gd name="T47" fmla="*/ 475 h 764"/>
                <a:gd name="T48" fmla="*/ 311 w 1973"/>
                <a:gd name="T49" fmla="*/ 557 h 764"/>
                <a:gd name="T50" fmla="*/ 215 w 1973"/>
                <a:gd name="T51" fmla="*/ 537 h 764"/>
                <a:gd name="T52" fmla="*/ 162 w 1973"/>
                <a:gd name="T53" fmla="*/ 653 h 764"/>
                <a:gd name="T54" fmla="*/ 141 w 1973"/>
                <a:gd name="T55" fmla="*/ 727 h 764"/>
                <a:gd name="T56" fmla="*/ 6 w 1973"/>
                <a:gd name="T57" fmla="*/ 657 h 764"/>
                <a:gd name="T58" fmla="*/ 73 w 1973"/>
                <a:gd name="T59" fmla="*/ 576 h 764"/>
                <a:gd name="T60" fmla="*/ 30 w 1973"/>
                <a:gd name="T61" fmla="*/ 429 h 764"/>
                <a:gd name="T62" fmla="*/ 78 w 1973"/>
                <a:gd name="T63" fmla="*/ 319 h 764"/>
                <a:gd name="T64" fmla="*/ 138 w 1973"/>
                <a:gd name="T65" fmla="*/ 259 h 764"/>
                <a:gd name="T66" fmla="*/ 184 w 1973"/>
                <a:gd name="T67" fmla="*/ 199 h 764"/>
                <a:gd name="T68" fmla="*/ 215 w 1973"/>
                <a:gd name="T69" fmla="*/ 137 h 764"/>
                <a:gd name="T70" fmla="*/ 277 w 1973"/>
                <a:gd name="T71" fmla="*/ 146 h 764"/>
                <a:gd name="T72" fmla="*/ 220 w 1973"/>
                <a:gd name="T73" fmla="*/ 192 h 764"/>
                <a:gd name="T74" fmla="*/ 232 w 1973"/>
                <a:gd name="T75" fmla="*/ 225 h 764"/>
                <a:gd name="T76" fmla="*/ 347 w 1973"/>
                <a:gd name="T77" fmla="*/ 189 h 764"/>
                <a:gd name="T78" fmla="*/ 376 w 1973"/>
                <a:gd name="T79" fmla="*/ 199 h 764"/>
                <a:gd name="T80" fmla="*/ 477 w 1973"/>
                <a:gd name="T81" fmla="*/ 168 h 764"/>
                <a:gd name="T82" fmla="*/ 505 w 1973"/>
                <a:gd name="T83" fmla="*/ 180 h 764"/>
                <a:gd name="T84" fmla="*/ 613 w 1973"/>
                <a:gd name="T85" fmla="*/ 161 h 764"/>
                <a:gd name="T86" fmla="*/ 695 w 1973"/>
                <a:gd name="T87" fmla="*/ 115 h 764"/>
                <a:gd name="T88" fmla="*/ 724 w 1973"/>
                <a:gd name="T89" fmla="*/ 122 h 764"/>
                <a:gd name="T90" fmla="*/ 671 w 1973"/>
                <a:gd name="T91" fmla="*/ 216 h 764"/>
                <a:gd name="T92" fmla="*/ 762 w 1973"/>
                <a:gd name="T93" fmla="*/ 206 h 764"/>
                <a:gd name="T94" fmla="*/ 750 w 1973"/>
                <a:gd name="T95" fmla="*/ 125 h 764"/>
                <a:gd name="T96" fmla="*/ 784 w 1973"/>
                <a:gd name="T97" fmla="*/ 127 h 764"/>
                <a:gd name="T98" fmla="*/ 834 w 1973"/>
                <a:gd name="T99" fmla="*/ 115 h 764"/>
                <a:gd name="T100" fmla="*/ 844 w 1973"/>
                <a:gd name="T101" fmla="*/ 103 h 764"/>
                <a:gd name="T102" fmla="*/ 949 w 1973"/>
                <a:gd name="T103" fmla="*/ 43 h 764"/>
                <a:gd name="T104" fmla="*/ 1120 w 1973"/>
                <a:gd name="T105" fmla="*/ 0 h 764"/>
                <a:gd name="T106" fmla="*/ 1218 w 1973"/>
                <a:gd name="T107" fmla="*/ 31 h 764"/>
                <a:gd name="T108" fmla="*/ 1151 w 1973"/>
                <a:gd name="T109" fmla="*/ 103 h 764"/>
                <a:gd name="T110" fmla="*/ 1305 w 1973"/>
                <a:gd name="T111" fmla="*/ 105 h 764"/>
                <a:gd name="T112" fmla="*/ 1381 w 1973"/>
                <a:gd name="T113" fmla="*/ 153 h 764"/>
                <a:gd name="T114" fmla="*/ 1482 w 1973"/>
                <a:gd name="T115" fmla="*/ 120 h 764"/>
                <a:gd name="T116" fmla="*/ 1516 w 1973"/>
                <a:gd name="T117" fmla="*/ 156 h 764"/>
                <a:gd name="T118" fmla="*/ 1547 w 1973"/>
                <a:gd name="T119" fmla="*/ 141 h 764"/>
                <a:gd name="T120" fmla="*/ 1590 w 1973"/>
                <a:gd name="T121" fmla="*/ 146 h 7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73"/>
                <a:gd name="T184" fmla="*/ 0 h 764"/>
                <a:gd name="T185" fmla="*/ 1973 w 1973"/>
                <a:gd name="T186" fmla="*/ 764 h 7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73" h="764">
                  <a:moveTo>
                    <a:pt x="1732" y="175"/>
                  </a:moveTo>
                  <a:cubicBezTo>
                    <a:pt x="1767" y="179"/>
                    <a:pt x="1769" y="180"/>
                    <a:pt x="1818" y="182"/>
                  </a:cubicBezTo>
                  <a:cubicBezTo>
                    <a:pt x="1820" y="187"/>
                    <a:pt x="1819" y="194"/>
                    <a:pt x="1823" y="197"/>
                  </a:cubicBezTo>
                  <a:cubicBezTo>
                    <a:pt x="1828" y="201"/>
                    <a:pt x="1843" y="201"/>
                    <a:pt x="1849" y="204"/>
                  </a:cubicBezTo>
                  <a:cubicBezTo>
                    <a:pt x="1855" y="219"/>
                    <a:pt x="1868" y="218"/>
                    <a:pt x="1883" y="221"/>
                  </a:cubicBezTo>
                  <a:cubicBezTo>
                    <a:pt x="1887" y="235"/>
                    <a:pt x="1895" y="243"/>
                    <a:pt x="1909" y="247"/>
                  </a:cubicBezTo>
                  <a:cubicBezTo>
                    <a:pt x="1911" y="245"/>
                    <a:pt x="1911" y="241"/>
                    <a:pt x="1914" y="240"/>
                  </a:cubicBezTo>
                  <a:cubicBezTo>
                    <a:pt x="1916" y="239"/>
                    <a:pt x="1950" y="250"/>
                    <a:pt x="1955" y="252"/>
                  </a:cubicBezTo>
                  <a:cubicBezTo>
                    <a:pt x="1959" y="277"/>
                    <a:pt x="1973" y="275"/>
                    <a:pt x="1938" y="281"/>
                  </a:cubicBezTo>
                  <a:cubicBezTo>
                    <a:pt x="1936" y="306"/>
                    <a:pt x="1944" y="322"/>
                    <a:pt x="1909" y="307"/>
                  </a:cubicBezTo>
                  <a:cubicBezTo>
                    <a:pt x="1906" y="306"/>
                    <a:pt x="1909" y="300"/>
                    <a:pt x="1907" y="297"/>
                  </a:cubicBezTo>
                  <a:cubicBezTo>
                    <a:pt x="1906" y="295"/>
                    <a:pt x="1902" y="296"/>
                    <a:pt x="1900" y="295"/>
                  </a:cubicBezTo>
                  <a:cubicBezTo>
                    <a:pt x="1893" y="285"/>
                    <a:pt x="1890" y="283"/>
                    <a:pt x="1878" y="281"/>
                  </a:cubicBezTo>
                  <a:cubicBezTo>
                    <a:pt x="1869" y="277"/>
                    <a:pt x="1868" y="272"/>
                    <a:pt x="1859" y="269"/>
                  </a:cubicBezTo>
                  <a:cubicBezTo>
                    <a:pt x="1840" y="256"/>
                    <a:pt x="1853" y="281"/>
                    <a:pt x="1845" y="288"/>
                  </a:cubicBezTo>
                  <a:cubicBezTo>
                    <a:pt x="1839" y="293"/>
                    <a:pt x="1830" y="289"/>
                    <a:pt x="1823" y="290"/>
                  </a:cubicBezTo>
                  <a:cubicBezTo>
                    <a:pt x="1812" y="295"/>
                    <a:pt x="1814" y="304"/>
                    <a:pt x="1825" y="307"/>
                  </a:cubicBezTo>
                  <a:cubicBezTo>
                    <a:pt x="1832" y="316"/>
                    <a:pt x="1838" y="324"/>
                    <a:pt x="1845" y="333"/>
                  </a:cubicBezTo>
                  <a:cubicBezTo>
                    <a:pt x="1836" y="361"/>
                    <a:pt x="1850" y="328"/>
                    <a:pt x="1794" y="345"/>
                  </a:cubicBezTo>
                  <a:cubicBezTo>
                    <a:pt x="1787" y="347"/>
                    <a:pt x="1787" y="363"/>
                    <a:pt x="1768" y="367"/>
                  </a:cubicBezTo>
                  <a:cubicBezTo>
                    <a:pt x="1759" y="373"/>
                    <a:pt x="1749" y="375"/>
                    <a:pt x="1739" y="381"/>
                  </a:cubicBezTo>
                  <a:cubicBezTo>
                    <a:pt x="1736" y="396"/>
                    <a:pt x="1729" y="389"/>
                    <a:pt x="1713" y="391"/>
                  </a:cubicBezTo>
                  <a:cubicBezTo>
                    <a:pt x="1703" y="400"/>
                    <a:pt x="1701" y="398"/>
                    <a:pt x="1689" y="393"/>
                  </a:cubicBezTo>
                  <a:cubicBezTo>
                    <a:pt x="1682" y="394"/>
                    <a:pt x="1675" y="393"/>
                    <a:pt x="1669" y="396"/>
                  </a:cubicBezTo>
                  <a:cubicBezTo>
                    <a:pt x="1666" y="398"/>
                    <a:pt x="1669" y="414"/>
                    <a:pt x="1657" y="422"/>
                  </a:cubicBezTo>
                  <a:cubicBezTo>
                    <a:pt x="1652" y="439"/>
                    <a:pt x="1654" y="457"/>
                    <a:pt x="1660" y="473"/>
                  </a:cubicBezTo>
                  <a:cubicBezTo>
                    <a:pt x="1659" y="486"/>
                    <a:pt x="1665" y="501"/>
                    <a:pt x="1657" y="511"/>
                  </a:cubicBezTo>
                  <a:cubicBezTo>
                    <a:pt x="1651" y="518"/>
                    <a:pt x="1636" y="507"/>
                    <a:pt x="1629" y="513"/>
                  </a:cubicBezTo>
                  <a:cubicBezTo>
                    <a:pt x="1581" y="558"/>
                    <a:pt x="1648" y="535"/>
                    <a:pt x="1614" y="545"/>
                  </a:cubicBezTo>
                  <a:cubicBezTo>
                    <a:pt x="1612" y="578"/>
                    <a:pt x="1620" y="577"/>
                    <a:pt x="1597" y="583"/>
                  </a:cubicBezTo>
                  <a:cubicBezTo>
                    <a:pt x="1579" y="579"/>
                    <a:pt x="1582" y="579"/>
                    <a:pt x="1588" y="564"/>
                  </a:cubicBezTo>
                  <a:cubicBezTo>
                    <a:pt x="1590" y="551"/>
                    <a:pt x="1589" y="542"/>
                    <a:pt x="1585" y="530"/>
                  </a:cubicBezTo>
                  <a:cubicBezTo>
                    <a:pt x="1583" y="525"/>
                    <a:pt x="1581" y="516"/>
                    <a:pt x="1581" y="516"/>
                  </a:cubicBezTo>
                  <a:cubicBezTo>
                    <a:pt x="1583" y="460"/>
                    <a:pt x="1566" y="457"/>
                    <a:pt x="1602" y="451"/>
                  </a:cubicBezTo>
                  <a:cubicBezTo>
                    <a:pt x="1609" y="428"/>
                    <a:pt x="1608" y="435"/>
                    <a:pt x="1631" y="429"/>
                  </a:cubicBezTo>
                  <a:cubicBezTo>
                    <a:pt x="1644" y="411"/>
                    <a:pt x="1632" y="392"/>
                    <a:pt x="1653" y="379"/>
                  </a:cubicBezTo>
                  <a:cubicBezTo>
                    <a:pt x="1656" y="368"/>
                    <a:pt x="1672" y="358"/>
                    <a:pt x="1679" y="348"/>
                  </a:cubicBezTo>
                  <a:cubicBezTo>
                    <a:pt x="1667" y="339"/>
                    <a:pt x="1657" y="342"/>
                    <a:pt x="1648" y="353"/>
                  </a:cubicBezTo>
                  <a:cubicBezTo>
                    <a:pt x="1644" y="362"/>
                    <a:pt x="1643" y="367"/>
                    <a:pt x="1636" y="374"/>
                  </a:cubicBezTo>
                  <a:cubicBezTo>
                    <a:pt x="1624" y="371"/>
                    <a:pt x="1626" y="361"/>
                    <a:pt x="1624" y="350"/>
                  </a:cubicBezTo>
                  <a:cubicBezTo>
                    <a:pt x="1611" y="356"/>
                    <a:pt x="1600" y="352"/>
                    <a:pt x="1590" y="362"/>
                  </a:cubicBezTo>
                  <a:cubicBezTo>
                    <a:pt x="1588" y="375"/>
                    <a:pt x="1589" y="382"/>
                    <a:pt x="1576" y="386"/>
                  </a:cubicBezTo>
                  <a:cubicBezTo>
                    <a:pt x="1569" y="395"/>
                    <a:pt x="1574" y="427"/>
                    <a:pt x="1566" y="408"/>
                  </a:cubicBezTo>
                  <a:cubicBezTo>
                    <a:pt x="1532" y="409"/>
                    <a:pt x="1497" y="405"/>
                    <a:pt x="1463" y="410"/>
                  </a:cubicBezTo>
                  <a:cubicBezTo>
                    <a:pt x="1459" y="411"/>
                    <a:pt x="1463" y="419"/>
                    <a:pt x="1461" y="422"/>
                  </a:cubicBezTo>
                  <a:cubicBezTo>
                    <a:pt x="1459" y="426"/>
                    <a:pt x="1422" y="455"/>
                    <a:pt x="1417" y="458"/>
                  </a:cubicBezTo>
                  <a:cubicBezTo>
                    <a:pt x="1414" y="469"/>
                    <a:pt x="1409" y="470"/>
                    <a:pt x="1398" y="473"/>
                  </a:cubicBezTo>
                  <a:cubicBezTo>
                    <a:pt x="1397" y="476"/>
                    <a:pt x="1398" y="480"/>
                    <a:pt x="1396" y="482"/>
                  </a:cubicBezTo>
                  <a:cubicBezTo>
                    <a:pt x="1393" y="485"/>
                    <a:pt x="1386" y="481"/>
                    <a:pt x="1384" y="485"/>
                  </a:cubicBezTo>
                  <a:cubicBezTo>
                    <a:pt x="1373" y="508"/>
                    <a:pt x="1391" y="505"/>
                    <a:pt x="1403" y="506"/>
                  </a:cubicBezTo>
                  <a:cubicBezTo>
                    <a:pt x="1404" y="515"/>
                    <a:pt x="1402" y="533"/>
                    <a:pt x="1420" y="518"/>
                  </a:cubicBezTo>
                  <a:cubicBezTo>
                    <a:pt x="1422" y="516"/>
                    <a:pt x="1415" y="512"/>
                    <a:pt x="1417" y="511"/>
                  </a:cubicBezTo>
                  <a:cubicBezTo>
                    <a:pt x="1423" y="509"/>
                    <a:pt x="1430" y="512"/>
                    <a:pt x="1437" y="513"/>
                  </a:cubicBezTo>
                  <a:cubicBezTo>
                    <a:pt x="1480" y="531"/>
                    <a:pt x="1471" y="634"/>
                    <a:pt x="1429" y="645"/>
                  </a:cubicBezTo>
                  <a:cubicBezTo>
                    <a:pt x="1426" y="658"/>
                    <a:pt x="1425" y="668"/>
                    <a:pt x="1417" y="679"/>
                  </a:cubicBezTo>
                  <a:cubicBezTo>
                    <a:pt x="1415" y="688"/>
                    <a:pt x="1410" y="693"/>
                    <a:pt x="1405" y="701"/>
                  </a:cubicBezTo>
                  <a:cubicBezTo>
                    <a:pt x="1402" y="711"/>
                    <a:pt x="1397" y="708"/>
                    <a:pt x="1391" y="717"/>
                  </a:cubicBezTo>
                  <a:cubicBezTo>
                    <a:pt x="1386" y="739"/>
                    <a:pt x="1376" y="750"/>
                    <a:pt x="1353" y="753"/>
                  </a:cubicBezTo>
                  <a:cubicBezTo>
                    <a:pt x="1335" y="764"/>
                    <a:pt x="1331" y="761"/>
                    <a:pt x="1319" y="744"/>
                  </a:cubicBezTo>
                  <a:cubicBezTo>
                    <a:pt x="1335" y="737"/>
                    <a:pt x="1327" y="727"/>
                    <a:pt x="1331" y="710"/>
                  </a:cubicBezTo>
                  <a:cubicBezTo>
                    <a:pt x="1332" y="706"/>
                    <a:pt x="1359" y="678"/>
                    <a:pt x="1365" y="669"/>
                  </a:cubicBezTo>
                  <a:cubicBezTo>
                    <a:pt x="1363" y="651"/>
                    <a:pt x="1363" y="618"/>
                    <a:pt x="1343" y="645"/>
                  </a:cubicBezTo>
                  <a:cubicBezTo>
                    <a:pt x="1337" y="644"/>
                    <a:pt x="1331" y="645"/>
                    <a:pt x="1326" y="643"/>
                  </a:cubicBezTo>
                  <a:cubicBezTo>
                    <a:pt x="1318" y="640"/>
                    <a:pt x="1322" y="630"/>
                    <a:pt x="1312" y="626"/>
                  </a:cubicBezTo>
                  <a:cubicBezTo>
                    <a:pt x="1303" y="614"/>
                    <a:pt x="1291" y="592"/>
                    <a:pt x="1276" y="588"/>
                  </a:cubicBezTo>
                  <a:cubicBezTo>
                    <a:pt x="1271" y="575"/>
                    <a:pt x="1271" y="551"/>
                    <a:pt x="1257" y="547"/>
                  </a:cubicBezTo>
                  <a:cubicBezTo>
                    <a:pt x="1250" y="537"/>
                    <a:pt x="1242" y="531"/>
                    <a:pt x="1230" y="528"/>
                  </a:cubicBezTo>
                  <a:cubicBezTo>
                    <a:pt x="1220" y="521"/>
                    <a:pt x="1218" y="521"/>
                    <a:pt x="1206" y="523"/>
                  </a:cubicBezTo>
                  <a:cubicBezTo>
                    <a:pt x="1198" y="550"/>
                    <a:pt x="1212" y="567"/>
                    <a:pt x="1182" y="573"/>
                  </a:cubicBezTo>
                  <a:cubicBezTo>
                    <a:pt x="1180" y="586"/>
                    <a:pt x="1182" y="593"/>
                    <a:pt x="1170" y="597"/>
                  </a:cubicBezTo>
                  <a:cubicBezTo>
                    <a:pt x="1166" y="615"/>
                    <a:pt x="1155" y="608"/>
                    <a:pt x="1137" y="607"/>
                  </a:cubicBezTo>
                  <a:cubicBezTo>
                    <a:pt x="1126" y="604"/>
                    <a:pt x="1128" y="598"/>
                    <a:pt x="1117" y="595"/>
                  </a:cubicBezTo>
                  <a:cubicBezTo>
                    <a:pt x="1097" y="597"/>
                    <a:pt x="1093" y="597"/>
                    <a:pt x="1077" y="602"/>
                  </a:cubicBezTo>
                  <a:cubicBezTo>
                    <a:pt x="1066" y="612"/>
                    <a:pt x="1065" y="613"/>
                    <a:pt x="1050" y="609"/>
                  </a:cubicBezTo>
                  <a:cubicBezTo>
                    <a:pt x="1043" y="605"/>
                    <a:pt x="1037" y="600"/>
                    <a:pt x="1029" y="597"/>
                  </a:cubicBezTo>
                  <a:cubicBezTo>
                    <a:pt x="1016" y="579"/>
                    <a:pt x="984" y="582"/>
                    <a:pt x="966" y="581"/>
                  </a:cubicBezTo>
                  <a:cubicBezTo>
                    <a:pt x="951" y="574"/>
                    <a:pt x="937" y="566"/>
                    <a:pt x="921" y="561"/>
                  </a:cubicBezTo>
                  <a:cubicBezTo>
                    <a:pt x="910" y="564"/>
                    <a:pt x="899" y="563"/>
                    <a:pt x="904" y="576"/>
                  </a:cubicBezTo>
                  <a:cubicBezTo>
                    <a:pt x="901" y="588"/>
                    <a:pt x="900" y="593"/>
                    <a:pt x="887" y="597"/>
                  </a:cubicBezTo>
                  <a:cubicBezTo>
                    <a:pt x="865" y="595"/>
                    <a:pt x="850" y="588"/>
                    <a:pt x="829" y="583"/>
                  </a:cubicBezTo>
                  <a:cubicBezTo>
                    <a:pt x="822" y="578"/>
                    <a:pt x="816" y="576"/>
                    <a:pt x="808" y="573"/>
                  </a:cubicBezTo>
                  <a:cubicBezTo>
                    <a:pt x="780" y="577"/>
                    <a:pt x="787" y="588"/>
                    <a:pt x="762" y="595"/>
                  </a:cubicBezTo>
                  <a:cubicBezTo>
                    <a:pt x="757" y="599"/>
                    <a:pt x="755" y="609"/>
                    <a:pt x="748" y="609"/>
                  </a:cubicBezTo>
                  <a:cubicBezTo>
                    <a:pt x="742" y="609"/>
                    <a:pt x="738" y="603"/>
                    <a:pt x="733" y="600"/>
                  </a:cubicBezTo>
                  <a:cubicBezTo>
                    <a:pt x="719" y="591"/>
                    <a:pt x="704" y="585"/>
                    <a:pt x="688" y="583"/>
                  </a:cubicBezTo>
                  <a:cubicBezTo>
                    <a:pt x="673" y="579"/>
                    <a:pt x="688" y="585"/>
                    <a:pt x="678" y="573"/>
                  </a:cubicBezTo>
                  <a:cubicBezTo>
                    <a:pt x="674" y="568"/>
                    <a:pt x="663" y="566"/>
                    <a:pt x="657" y="564"/>
                  </a:cubicBezTo>
                  <a:cubicBezTo>
                    <a:pt x="651" y="555"/>
                    <a:pt x="641" y="550"/>
                    <a:pt x="630" y="547"/>
                  </a:cubicBezTo>
                  <a:cubicBezTo>
                    <a:pt x="617" y="529"/>
                    <a:pt x="616" y="504"/>
                    <a:pt x="604" y="487"/>
                  </a:cubicBezTo>
                  <a:cubicBezTo>
                    <a:pt x="590" y="488"/>
                    <a:pt x="582" y="490"/>
                    <a:pt x="570" y="494"/>
                  </a:cubicBezTo>
                  <a:cubicBezTo>
                    <a:pt x="556" y="492"/>
                    <a:pt x="535" y="481"/>
                    <a:pt x="522" y="473"/>
                  </a:cubicBezTo>
                  <a:cubicBezTo>
                    <a:pt x="526" y="472"/>
                    <a:pt x="531" y="473"/>
                    <a:pt x="534" y="470"/>
                  </a:cubicBezTo>
                  <a:cubicBezTo>
                    <a:pt x="536" y="468"/>
                    <a:pt x="525" y="469"/>
                    <a:pt x="527" y="468"/>
                  </a:cubicBezTo>
                  <a:cubicBezTo>
                    <a:pt x="531" y="466"/>
                    <a:pt x="549" y="462"/>
                    <a:pt x="556" y="461"/>
                  </a:cubicBezTo>
                  <a:cubicBezTo>
                    <a:pt x="570" y="455"/>
                    <a:pt x="558" y="453"/>
                    <a:pt x="551" y="463"/>
                  </a:cubicBezTo>
                  <a:cubicBezTo>
                    <a:pt x="546" y="482"/>
                    <a:pt x="550" y="474"/>
                    <a:pt x="510" y="475"/>
                  </a:cubicBezTo>
                  <a:cubicBezTo>
                    <a:pt x="479" y="476"/>
                    <a:pt x="448" y="476"/>
                    <a:pt x="417" y="477"/>
                  </a:cubicBezTo>
                  <a:cubicBezTo>
                    <a:pt x="415" y="489"/>
                    <a:pt x="417" y="498"/>
                    <a:pt x="405" y="501"/>
                  </a:cubicBezTo>
                  <a:cubicBezTo>
                    <a:pt x="397" y="509"/>
                    <a:pt x="396" y="514"/>
                    <a:pt x="390" y="523"/>
                  </a:cubicBezTo>
                  <a:cubicBezTo>
                    <a:pt x="377" y="569"/>
                    <a:pt x="378" y="554"/>
                    <a:pt x="311" y="557"/>
                  </a:cubicBezTo>
                  <a:cubicBezTo>
                    <a:pt x="276" y="552"/>
                    <a:pt x="299" y="550"/>
                    <a:pt x="277" y="545"/>
                  </a:cubicBezTo>
                  <a:cubicBezTo>
                    <a:pt x="265" y="537"/>
                    <a:pt x="255" y="530"/>
                    <a:pt x="241" y="525"/>
                  </a:cubicBezTo>
                  <a:cubicBezTo>
                    <a:pt x="233" y="526"/>
                    <a:pt x="224" y="525"/>
                    <a:pt x="217" y="528"/>
                  </a:cubicBezTo>
                  <a:cubicBezTo>
                    <a:pt x="214" y="529"/>
                    <a:pt x="217" y="534"/>
                    <a:pt x="215" y="537"/>
                  </a:cubicBezTo>
                  <a:cubicBezTo>
                    <a:pt x="213" y="539"/>
                    <a:pt x="210" y="541"/>
                    <a:pt x="208" y="542"/>
                  </a:cubicBezTo>
                  <a:cubicBezTo>
                    <a:pt x="193" y="551"/>
                    <a:pt x="178" y="548"/>
                    <a:pt x="167" y="564"/>
                  </a:cubicBezTo>
                  <a:cubicBezTo>
                    <a:pt x="176" y="594"/>
                    <a:pt x="154" y="627"/>
                    <a:pt x="186" y="641"/>
                  </a:cubicBezTo>
                  <a:cubicBezTo>
                    <a:pt x="174" y="644"/>
                    <a:pt x="167" y="641"/>
                    <a:pt x="162" y="653"/>
                  </a:cubicBezTo>
                  <a:cubicBezTo>
                    <a:pt x="154" y="650"/>
                    <a:pt x="148" y="645"/>
                    <a:pt x="141" y="641"/>
                  </a:cubicBezTo>
                  <a:cubicBezTo>
                    <a:pt x="146" y="657"/>
                    <a:pt x="143" y="651"/>
                    <a:pt x="148" y="662"/>
                  </a:cubicBezTo>
                  <a:cubicBezTo>
                    <a:pt x="133" y="668"/>
                    <a:pt x="140" y="684"/>
                    <a:pt x="124" y="689"/>
                  </a:cubicBezTo>
                  <a:cubicBezTo>
                    <a:pt x="126" y="713"/>
                    <a:pt x="123" y="715"/>
                    <a:pt x="141" y="727"/>
                  </a:cubicBezTo>
                  <a:cubicBezTo>
                    <a:pt x="145" y="740"/>
                    <a:pt x="131" y="737"/>
                    <a:pt x="121" y="739"/>
                  </a:cubicBezTo>
                  <a:cubicBezTo>
                    <a:pt x="81" y="736"/>
                    <a:pt x="87" y="724"/>
                    <a:pt x="57" y="708"/>
                  </a:cubicBezTo>
                  <a:cubicBezTo>
                    <a:pt x="46" y="702"/>
                    <a:pt x="35" y="704"/>
                    <a:pt x="23" y="703"/>
                  </a:cubicBezTo>
                  <a:cubicBezTo>
                    <a:pt x="21" y="688"/>
                    <a:pt x="14" y="670"/>
                    <a:pt x="6" y="657"/>
                  </a:cubicBezTo>
                  <a:cubicBezTo>
                    <a:pt x="14" y="652"/>
                    <a:pt x="17" y="646"/>
                    <a:pt x="25" y="641"/>
                  </a:cubicBezTo>
                  <a:cubicBezTo>
                    <a:pt x="29" y="627"/>
                    <a:pt x="51" y="613"/>
                    <a:pt x="64" y="605"/>
                  </a:cubicBezTo>
                  <a:cubicBezTo>
                    <a:pt x="70" y="583"/>
                    <a:pt x="62" y="610"/>
                    <a:pt x="69" y="590"/>
                  </a:cubicBezTo>
                  <a:cubicBezTo>
                    <a:pt x="71" y="585"/>
                    <a:pt x="73" y="576"/>
                    <a:pt x="73" y="576"/>
                  </a:cubicBezTo>
                  <a:cubicBezTo>
                    <a:pt x="71" y="546"/>
                    <a:pt x="73" y="546"/>
                    <a:pt x="49" y="537"/>
                  </a:cubicBezTo>
                  <a:cubicBezTo>
                    <a:pt x="37" y="516"/>
                    <a:pt x="35" y="499"/>
                    <a:pt x="9" y="492"/>
                  </a:cubicBezTo>
                  <a:cubicBezTo>
                    <a:pt x="0" y="470"/>
                    <a:pt x="21" y="476"/>
                    <a:pt x="40" y="475"/>
                  </a:cubicBezTo>
                  <a:cubicBezTo>
                    <a:pt x="34" y="460"/>
                    <a:pt x="36" y="444"/>
                    <a:pt x="30" y="429"/>
                  </a:cubicBezTo>
                  <a:cubicBezTo>
                    <a:pt x="27" y="409"/>
                    <a:pt x="20" y="398"/>
                    <a:pt x="13" y="381"/>
                  </a:cubicBezTo>
                  <a:cubicBezTo>
                    <a:pt x="18" y="369"/>
                    <a:pt x="15" y="359"/>
                    <a:pt x="28" y="355"/>
                  </a:cubicBezTo>
                  <a:cubicBezTo>
                    <a:pt x="41" y="337"/>
                    <a:pt x="26" y="342"/>
                    <a:pt x="61" y="338"/>
                  </a:cubicBezTo>
                  <a:cubicBezTo>
                    <a:pt x="68" y="332"/>
                    <a:pt x="74" y="328"/>
                    <a:pt x="78" y="319"/>
                  </a:cubicBezTo>
                  <a:cubicBezTo>
                    <a:pt x="82" y="312"/>
                    <a:pt x="79" y="299"/>
                    <a:pt x="90" y="297"/>
                  </a:cubicBezTo>
                  <a:cubicBezTo>
                    <a:pt x="98" y="295"/>
                    <a:pt x="106" y="296"/>
                    <a:pt x="114" y="295"/>
                  </a:cubicBezTo>
                  <a:cubicBezTo>
                    <a:pt x="123" y="286"/>
                    <a:pt x="133" y="282"/>
                    <a:pt x="141" y="271"/>
                  </a:cubicBezTo>
                  <a:cubicBezTo>
                    <a:pt x="136" y="259"/>
                    <a:pt x="124" y="263"/>
                    <a:pt x="138" y="259"/>
                  </a:cubicBezTo>
                  <a:cubicBezTo>
                    <a:pt x="140" y="257"/>
                    <a:pt x="142" y="255"/>
                    <a:pt x="143" y="252"/>
                  </a:cubicBezTo>
                  <a:cubicBezTo>
                    <a:pt x="144" y="250"/>
                    <a:pt x="140" y="247"/>
                    <a:pt x="141" y="245"/>
                  </a:cubicBezTo>
                  <a:cubicBezTo>
                    <a:pt x="142" y="242"/>
                    <a:pt x="146" y="242"/>
                    <a:pt x="148" y="240"/>
                  </a:cubicBezTo>
                  <a:cubicBezTo>
                    <a:pt x="161" y="227"/>
                    <a:pt x="171" y="212"/>
                    <a:pt x="184" y="199"/>
                  </a:cubicBezTo>
                  <a:cubicBezTo>
                    <a:pt x="182" y="197"/>
                    <a:pt x="181" y="194"/>
                    <a:pt x="179" y="192"/>
                  </a:cubicBezTo>
                  <a:cubicBezTo>
                    <a:pt x="176" y="190"/>
                    <a:pt x="169" y="191"/>
                    <a:pt x="169" y="187"/>
                  </a:cubicBezTo>
                  <a:cubicBezTo>
                    <a:pt x="169" y="181"/>
                    <a:pt x="186" y="164"/>
                    <a:pt x="191" y="161"/>
                  </a:cubicBezTo>
                  <a:cubicBezTo>
                    <a:pt x="193" y="153"/>
                    <a:pt x="207" y="141"/>
                    <a:pt x="215" y="137"/>
                  </a:cubicBezTo>
                  <a:cubicBezTo>
                    <a:pt x="220" y="134"/>
                    <a:pt x="232" y="132"/>
                    <a:pt x="232" y="132"/>
                  </a:cubicBezTo>
                  <a:cubicBezTo>
                    <a:pt x="244" y="123"/>
                    <a:pt x="245" y="120"/>
                    <a:pt x="268" y="129"/>
                  </a:cubicBezTo>
                  <a:cubicBezTo>
                    <a:pt x="271" y="130"/>
                    <a:pt x="268" y="136"/>
                    <a:pt x="270" y="139"/>
                  </a:cubicBezTo>
                  <a:cubicBezTo>
                    <a:pt x="272" y="142"/>
                    <a:pt x="274" y="145"/>
                    <a:pt x="277" y="146"/>
                  </a:cubicBezTo>
                  <a:cubicBezTo>
                    <a:pt x="286" y="149"/>
                    <a:pt x="295" y="148"/>
                    <a:pt x="304" y="151"/>
                  </a:cubicBezTo>
                  <a:cubicBezTo>
                    <a:pt x="307" y="180"/>
                    <a:pt x="308" y="162"/>
                    <a:pt x="316" y="180"/>
                  </a:cubicBezTo>
                  <a:cubicBezTo>
                    <a:pt x="311" y="193"/>
                    <a:pt x="265" y="198"/>
                    <a:pt x="253" y="199"/>
                  </a:cubicBezTo>
                  <a:cubicBezTo>
                    <a:pt x="239" y="197"/>
                    <a:pt x="232" y="196"/>
                    <a:pt x="220" y="192"/>
                  </a:cubicBezTo>
                  <a:cubicBezTo>
                    <a:pt x="204" y="180"/>
                    <a:pt x="213" y="201"/>
                    <a:pt x="215" y="209"/>
                  </a:cubicBezTo>
                  <a:cubicBezTo>
                    <a:pt x="212" y="219"/>
                    <a:pt x="206" y="218"/>
                    <a:pt x="203" y="228"/>
                  </a:cubicBezTo>
                  <a:cubicBezTo>
                    <a:pt x="215" y="231"/>
                    <a:pt x="215" y="235"/>
                    <a:pt x="213" y="247"/>
                  </a:cubicBezTo>
                  <a:cubicBezTo>
                    <a:pt x="226" y="270"/>
                    <a:pt x="230" y="234"/>
                    <a:pt x="232" y="225"/>
                  </a:cubicBezTo>
                  <a:cubicBezTo>
                    <a:pt x="242" y="229"/>
                    <a:pt x="244" y="231"/>
                    <a:pt x="258" y="230"/>
                  </a:cubicBezTo>
                  <a:cubicBezTo>
                    <a:pt x="268" y="229"/>
                    <a:pt x="287" y="225"/>
                    <a:pt x="287" y="225"/>
                  </a:cubicBezTo>
                  <a:cubicBezTo>
                    <a:pt x="312" y="211"/>
                    <a:pt x="298" y="212"/>
                    <a:pt x="340" y="216"/>
                  </a:cubicBezTo>
                  <a:cubicBezTo>
                    <a:pt x="345" y="197"/>
                    <a:pt x="350" y="218"/>
                    <a:pt x="347" y="189"/>
                  </a:cubicBezTo>
                  <a:cubicBezTo>
                    <a:pt x="354" y="166"/>
                    <a:pt x="341" y="203"/>
                    <a:pt x="361" y="180"/>
                  </a:cubicBezTo>
                  <a:cubicBezTo>
                    <a:pt x="365" y="176"/>
                    <a:pt x="364" y="169"/>
                    <a:pt x="366" y="163"/>
                  </a:cubicBezTo>
                  <a:cubicBezTo>
                    <a:pt x="382" y="166"/>
                    <a:pt x="380" y="168"/>
                    <a:pt x="383" y="182"/>
                  </a:cubicBezTo>
                  <a:cubicBezTo>
                    <a:pt x="373" y="186"/>
                    <a:pt x="369" y="189"/>
                    <a:pt x="376" y="199"/>
                  </a:cubicBezTo>
                  <a:cubicBezTo>
                    <a:pt x="401" y="195"/>
                    <a:pt x="382" y="193"/>
                    <a:pt x="397" y="182"/>
                  </a:cubicBezTo>
                  <a:cubicBezTo>
                    <a:pt x="414" y="169"/>
                    <a:pt x="439" y="176"/>
                    <a:pt x="460" y="175"/>
                  </a:cubicBezTo>
                  <a:cubicBezTo>
                    <a:pt x="468" y="169"/>
                    <a:pt x="473" y="169"/>
                    <a:pt x="479" y="161"/>
                  </a:cubicBezTo>
                  <a:cubicBezTo>
                    <a:pt x="478" y="163"/>
                    <a:pt x="475" y="167"/>
                    <a:pt x="477" y="168"/>
                  </a:cubicBezTo>
                  <a:cubicBezTo>
                    <a:pt x="484" y="172"/>
                    <a:pt x="494" y="169"/>
                    <a:pt x="501" y="173"/>
                  </a:cubicBezTo>
                  <a:cubicBezTo>
                    <a:pt x="505" y="175"/>
                    <a:pt x="509" y="178"/>
                    <a:pt x="513" y="180"/>
                  </a:cubicBezTo>
                  <a:cubicBezTo>
                    <a:pt x="515" y="181"/>
                    <a:pt x="522" y="182"/>
                    <a:pt x="520" y="182"/>
                  </a:cubicBezTo>
                  <a:cubicBezTo>
                    <a:pt x="515" y="182"/>
                    <a:pt x="510" y="181"/>
                    <a:pt x="505" y="180"/>
                  </a:cubicBezTo>
                  <a:cubicBezTo>
                    <a:pt x="514" y="167"/>
                    <a:pt x="524" y="167"/>
                    <a:pt x="539" y="163"/>
                  </a:cubicBezTo>
                  <a:cubicBezTo>
                    <a:pt x="533" y="185"/>
                    <a:pt x="545" y="178"/>
                    <a:pt x="561" y="175"/>
                  </a:cubicBezTo>
                  <a:cubicBezTo>
                    <a:pt x="564" y="160"/>
                    <a:pt x="570" y="163"/>
                    <a:pt x="573" y="146"/>
                  </a:cubicBezTo>
                  <a:cubicBezTo>
                    <a:pt x="590" y="150"/>
                    <a:pt x="600" y="150"/>
                    <a:pt x="613" y="161"/>
                  </a:cubicBezTo>
                  <a:cubicBezTo>
                    <a:pt x="617" y="170"/>
                    <a:pt x="622" y="168"/>
                    <a:pt x="628" y="177"/>
                  </a:cubicBezTo>
                  <a:cubicBezTo>
                    <a:pt x="632" y="193"/>
                    <a:pt x="648" y="192"/>
                    <a:pt x="657" y="180"/>
                  </a:cubicBezTo>
                  <a:cubicBezTo>
                    <a:pt x="655" y="172"/>
                    <a:pt x="650" y="166"/>
                    <a:pt x="649" y="158"/>
                  </a:cubicBezTo>
                  <a:cubicBezTo>
                    <a:pt x="646" y="134"/>
                    <a:pt x="676" y="120"/>
                    <a:pt x="695" y="115"/>
                  </a:cubicBezTo>
                  <a:cubicBezTo>
                    <a:pt x="706" y="99"/>
                    <a:pt x="700" y="103"/>
                    <a:pt x="712" y="98"/>
                  </a:cubicBezTo>
                  <a:cubicBezTo>
                    <a:pt x="723" y="82"/>
                    <a:pt x="710" y="79"/>
                    <a:pt x="736" y="84"/>
                  </a:cubicBezTo>
                  <a:cubicBezTo>
                    <a:pt x="740" y="98"/>
                    <a:pt x="732" y="92"/>
                    <a:pt x="736" y="110"/>
                  </a:cubicBezTo>
                  <a:cubicBezTo>
                    <a:pt x="731" y="114"/>
                    <a:pt x="727" y="115"/>
                    <a:pt x="724" y="122"/>
                  </a:cubicBezTo>
                  <a:cubicBezTo>
                    <a:pt x="722" y="127"/>
                    <a:pt x="719" y="139"/>
                    <a:pt x="719" y="139"/>
                  </a:cubicBezTo>
                  <a:cubicBezTo>
                    <a:pt x="721" y="150"/>
                    <a:pt x="725" y="159"/>
                    <a:pt x="712" y="163"/>
                  </a:cubicBezTo>
                  <a:cubicBezTo>
                    <a:pt x="708" y="196"/>
                    <a:pt x="713" y="184"/>
                    <a:pt x="695" y="197"/>
                  </a:cubicBezTo>
                  <a:cubicBezTo>
                    <a:pt x="690" y="215"/>
                    <a:pt x="693" y="213"/>
                    <a:pt x="671" y="216"/>
                  </a:cubicBezTo>
                  <a:cubicBezTo>
                    <a:pt x="655" y="239"/>
                    <a:pt x="700" y="225"/>
                    <a:pt x="712" y="216"/>
                  </a:cubicBezTo>
                  <a:cubicBezTo>
                    <a:pt x="716" y="201"/>
                    <a:pt x="714" y="192"/>
                    <a:pt x="731" y="187"/>
                  </a:cubicBezTo>
                  <a:cubicBezTo>
                    <a:pt x="734" y="163"/>
                    <a:pt x="731" y="178"/>
                    <a:pt x="745" y="182"/>
                  </a:cubicBezTo>
                  <a:cubicBezTo>
                    <a:pt x="747" y="194"/>
                    <a:pt x="746" y="213"/>
                    <a:pt x="762" y="206"/>
                  </a:cubicBezTo>
                  <a:cubicBezTo>
                    <a:pt x="766" y="197"/>
                    <a:pt x="767" y="187"/>
                    <a:pt x="769" y="177"/>
                  </a:cubicBezTo>
                  <a:cubicBezTo>
                    <a:pt x="762" y="173"/>
                    <a:pt x="756" y="170"/>
                    <a:pt x="748" y="168"/>
                  </a:cubicBezTo>
                  <a:cubicBezTo>
                    <a:pt x="744" y="165"/>
                    <a:pt x="734" y="166"/>
                    <a:pt x="733" y="161"/>
                  </a:cubicBezTo>
                  <a:cubicBezTo>
                    <a:pt x="730" y="148"/>
                    <a:pt x="737" y="129"/>
                    <a:pt x="750" y="125"/>
                  </a:cubicBezTo>
                  <a:cubicBezTo>
                    <a:pt x="753" y="120"/>
                    <a:pt x="753" y="112"/>
                    <a:pt x="757" y="108"/>
                  </a:cubicBezTo>
                  <a:cubicBezTo>
                    <a:pt x="759" y="106"/>
                    <a:pt x="764" y="105"/>
                    <a:pt x="767" y="105"/>
                  </a:cubicBezTo>
                  <a:cubicBezTo>
                    <a:pt x="770" y="105"/>
                    <a:pt x="762" y="107"/>
                    <a:pt x="760" y="108"/>
                  </a:cubicBezTo>
                  <a:cubicBezTo>
                    <a:pt x="763" y="127"/>
                    <a:pt x="767" y="124"/>
                    <a:pt x="784" y="127"/>
                  </a:cubicBezTo>
                  <a:cubicBezTo>
                    <a:pt x="787" y="139"/>
                    <a:pt x="791" y="138"/>
                    <a:pt x="801" y="132"/>
                  </a:cubicBezTo>
                  <a:cubicBezTo>
                    <a:pt x="804" y="121"/>
                    <a:pt x="791" y="118"/>
                    <a:pt x="781" y="113"/>
                  </a:cubicBezTo>
                  <a:cubicBezTo>
                    <a:pt x="787" y="97"/>
                    <a:pt x="796" y="103"/>
                    <a:pt x="813" y="105"/>
                  </a:cubicBezTo>
                  <a:cubicBezTo>
                    <a:pt x="817" y="122"/>
                    <a:pt x="811" y="106"/>
                    <a:pt x="834" y="115"/>
                  </a:cubicBezTo>
                  <a:cubicBezTo>
                    <a:pt x="838" y="116"/>
                    <a:pt x="848" y="130"/>
                    <a:pt x="851" y="134"/>
                  </a:cubicBezTo>
                  <a:cubicBezTo>
                    <a:pt x="828" y="140"/>
                    <a:pt x="825" y="168"/>
                    <a:pt x="851" y="163"/>
                  </a:cubicBezTo>
                  <a:cubicBezTo>
                    <a:pt x="856" y="146"/>
                    <a:pt x="850" y="128"/>
                    <a:pt x="865" y="117"/>
                  </a:cubicBezTo>
                  <a:cubicBezTo>
                    <a:pt x="858" y="110"/>
                    <a:pt x="853" y="106"/>
                    <a:pt x="844" y="103"/>
                  </a:cubicBezTo>
                  <a:cubicBezTo>
                    <a:pt x="843" y="97"/>
                    <a:pt x="836" y="89"/>
                    <a:pt x="841" y="86"/>
                  </a:cubicBezTo>
                  <a:cubicBezTo>
                    <a:pt x="858" y="75"/>
                    <a:pt x="889" y="88"/>
                    <a:pt x="858" y="79"/>
                  </a:cubicBezTo>
                  <a:cubicBezTo>
                    <a:pt x="878" y="77"/>
                    <a:pt x="893" y="74"/>
                    <a:pt x="913" y="72"/>
                  </a:cubicBezTo>
                  <a:cubicBezTo>
                    <a:pt x="915" y="71"/>
                    <a:pt x="944" y="43"/>
                    <a:pt x="949" y="43"/>
                  </a:cubicBezTo>
                  <a:cubicBezTo>
                    <a:pt x="988" y="40"/>
                    <a:pt x="1067" y="38"/>
                    <a:pt x="1067" y="38"/>
                  </a:cubicBezTo>
                  <a:cubicBezTo>
                    <a:pt x="1075" y="33"/>
                    <a:pt x="1080" y="31"/>
                    <a:pt x="1089" y="29"/>
                  </a:cubicBezTo>
                  <a:cubicBezTo>
                    <a:pt x="1094" y="19"/>
                    <a:pt x="1097" y="20"/>
                    <a:pt x="1108" y="17"/>
                  </a:cubicBezTo>
                  <a:cubicBezTo>
                    <a:pt x="1110" y="7"/>
                    <a:pt x="1110" y="3"/>
                    <a:pt x="1120" y="0"/>
                  </a:cubicBezTo>
                  <a:cubicBezTo>
                    <a:pt x="1153" y="5"/>
                    <a:pt x="1118" y="15"/>
                    <a:pt x="1153" y="19"/>
                  </a:cubicBezTo>
                  <a:cubicBezTo>
                    <a:pt x="1146" y="32"/>
                    <a:pt x="1158" y="28"/>
                    <a:pt x="1168" y="31"/>
                  </a:cubicBezTo>
                  <a:cubicBezTo>
                    <a:pt x="1178" y="29"/>
                    <a:pt x="1185" y="25"/>
                    <a:pt x="1194" y="19"/>
                  </a:cubicBezTo>
                  <a:cubicBezTo>
                    <a:pt x="1199" y="30"/>
                    <a:pt x="1207" y="29"/>
                    <a:pt x="1218" y="31"/>
                  </a:cubicBezTo>
                  <a:cubicBezTo>
                    <a:pt x="1200" y="57"/>
                    <a:pt x="1230" y="58"/>
                    <a:pt x="1192" y="62"/>
                  </a:cubicBezTo>
                  <a:cubicBezTo>
                    <a:pt x="1179" y="80"/>
                    <a:pt x="1172" y="79"/>
                    <a:pt x="1151" y="81"/>
                  </a:cubicBezTo>
                  <a:cubicBezTo>
                    <a:pt x="1142" y="84"/>
                    <a:pt x="1136" y="88"/>
                    <a:pt x="1127" y="91"/>
                  </a:cubicBezTo>
                  <a:cubicBezTo>
                    <a:pt x="1121" y="112"/>
                    <a:pt x="1105" y="106"/>
                    <a:pt x="1151" y="103"/>
                  </a:cubicBezTo>
                  <a:cubicBezTo>
                    <a:pt x="1156" y="96"/>
                    <a:pt x="1166" y="86"/>
                    <a:pt x="1173" y="84"/>
                  </a:cubicBezTo>
                  <a:cubicBezTo>
                    <a:pt x="1182" y="91"/>
                    <a:pt x="1194" y="102"/>
                    <a:pt x="1204" y="105"/>
                  </a:cubicBezTo>
                  <a:cubicBezTo>
                    <a:pt x="1230" y="103"/>
                    <a:pt x="1237" y="101"/>
                    <a:pt x="1264" y="103"/>
                  </a:cubicBezTo>
                  <a:cubicBezTo>
                    <a:pt x="1280" y="114"/>
                    <a:pt x="1271" y="110"/>
                    <a:pt x="1305" y="105"/>
                  </a:cubicBezTo>
                  <a:cubicBezTo>
                    <a:pt x="1310" y="104"/>
                    <a:pt x="1319" y="101"/>
                    <a:pt x="1319" y="101"/>
                  </a:cubicBezTo>
                  <a:cubicBezTo>
                    <a:pt x="1330" y="103"/>
                    <a:pt x="1335" y="107"/>
                    <a:pt x="1345" y="110"/>
                  </a:cubicBezTo>
                  <a:cubicBezTo>
                    <a:pt x="1350" y="123"/>
                    <a:pt x="1340" y="142"/>
                    <a:pt x="1357" y="149"/>
                  </a:cubicBezTo>
                  <a:cubicBezTo>
                    <a:pt x="1361" y="159"/>
                    <a:pt x="1361" y="165"/>
                    <a:pt x="1381" y="153"/>
                  </a:cubicBezTo>
                  <a:cubicBezTo>
                    <a:pt x="1384" y="151"/>
                    <a:pt x="1381" y="144"/>
                    <a:pt x="1384" y="141"/>
                  </a:cubicBezTo>
                  <a:cubicBezTo>
                    <a:pt x="1388" y="138"/>
                    <a:pt x="1398" y="137"/>
                    <a:pt x="1398" y="137"/>
                  </a:cubicBezTo>
                  <a:cubicBezTo>
                    <a:pt x="1420" y="150"/>
                    <a:pt x="1424" y="143"/>
                    <a:pt x="1458" y="141"/>
                  </a:cubicBezTo>
                  <a:cubicBezTo>
                    <a:pt x="1452" y="121"/>
                    <a:pt x="1465" y="122"/>
                    <a:pt x="1482" y="120"/>
                  </a:cubicBezTo>
                  <a:cubicBezTo>
                    <a:pt x="1501" y="112"/>
                    <a:pt x="1519" y="127"/>
                    <a:pt x="1537" y="132"/>
                  </a:cubicBezTo>
                  <a:cubicBezTo>
                    <a:pt x="1530" y="133"/>
                    <a:pt x="1522" y="130"/>
                    <a:pt x="1516" y="134"/>
                  </a:cubicBezTo>
                  <a:cubicBezTo>
                    <a:pt x="1513" y="136"/>
                    <a:pt x="1518" y="141"/>
                    <a:pt x="1518" y="144"/>
                  </a:cubicBezTo>
                  <a:cubicBezTo>
                    <a:pt x="1518" y="148"/>
                    <a:pt x="1513" y="154"/>
                    <a:pt x="1516" y="156"/>
                  </a:cubicBezTo>
                  <a:cubicBezTo>
                    <a:pt x="1521" y="159"/>
                    <a:pt x="1527" y="154"/>
                    <a:pt x="1533" y="153"/>
                  </a:cubicBezTo>
                  <a:cubicBezTo>
                    <a:pt x="1534" y="146"/>
                    <a:pt x="1530" y="137"/>
                    <a:pt x="1535" y="132"/>
                  </a:cubicBezTo>
                  <a:cubicBezTo>
                    <a:pt x="1538" y="128"/>
                    <a:pt x="1545" y="131"/>
                    <a:pt x="1549" y="134"/>
                  </a:cubicBezTo>
                  <a:cubicBezTo>
                    <a:pt x="1551" y="135"/>
                    <a:pt x="1548" y="139"/>
                    <a:pt x="1547" y="141"/>
                  </a:cubicBezTo>
                  <a:cubicBezTo>
                    <a:pt x="1548" y="147"/>
                    <a:pt x="1546" y="153"/>
                    <a:pt x="1549" y="158"/>
                  </a:cubicBezTo>
                  <a:cubicBezTo>
                    <a:pt x="1551" y="160"/>
                    <a:pt x="1552" y="153"/>
                    <a:pt x="1554" y="151"/>
                  </a:cubicBezTo>
                  <a:cubicBezTo>
                    <a:pt x="1560" y="147"/>
                    <a:pt x="1569" y="146"/>
                    <a:pt x="1576" y="141"/>
                  </a:cubicBezTo>
                  <a:cubicBezTo>
                    <a:pt x="1585" y="147"/>
                    <a:pt x="1580" y="146"/>
                    <a:pt x="1590" y="146"/>
                  </a:cubicBezTo>
                </a:path>
              </a:pathLst>
            </a:custGeom>
            <a:solidFill>
              <a:schemeClr val="bg1">
                <a:alpha val="0"/>
              </a:schemeClr>
            </a:solidFill>
            <a:ln w="25400">
              <a:solidFill>
                <a:schemeClr val="bg1"/>
              </a:solidFill>
              <a:round/>
              <a:headEnd/>
              <a:tailEnd/>
            </a:ln>
          </p:spPr>
          <p:txBody>
            <a:bodyPr/>
            <a:lstStyle/>
            <a:p>
              <a:endParaRPr lang="en-US"/>
            </a:p>
          </p:txBody>
        </p:sp>
        <p:sp>
          <p:nvSpPr>
            <p:cNvPr id="23" name="Freeform 39"/>
            <p:cNvSpPr>
              <a:spLocks/>
            </p:cNvSpPr>
            <p:nvPr/>
          </p:nvSpPr>
          <p:spPr bwMode="auto">
            <a:xfrm>
              <a:off x="2935" y="804"/>
              <a:ext cx="149" cy="56"/>
            </a:xfrm>
            <a:custGeom>
              <a:avLst/>
              <a:gdLst>
                <a:gd name="T0" fmla="*/ 0 w 149"/>
                <a:gd name="T1" fmla="*/ 0 h 56"/>
                <a:gd name="T2" fmla="*/ 15 w 149"/>
                <a:gd name="T3" fmla="*/ 19 h 56"/>
                <a:gd name="T4" fmla="*/ 22 w 149"/>
                <a:gd name="T5" fmla="*/ 14 h 56"/>
                <a:gd name="T6" fmla="*/ 34 w 149"/>
                <a:gd name="T7" fmla="*/ 26 h 56"/>
                <a:gd name="T8" fmla="*/ 77 w 149"/>
                <a:gd name="T9" fmla="*/ 31 h 56"/>
                <a:gd name="T10" fmla="*/ 123 w 149"/>
                <a:gd name="T11" fmla="*/ 43 h 56"/>
                <a:gd name="T12" fmla="*/ 130 w 149"/>
                <a:gd name="T13" fmla="*/ 48 h 56"/>
                <a:gd name="T14" fmla="*/ 149 w 149"/>
                <a:gd name="T15" fmla="*/ 29 h 56"/>
                <a:gd name="T16" fmla="*/ 0 60000 65536"/>
                <a:gd name="T17" fmla="*/ 0 60000 65536"/>
                <a:gd name="T18" fmla="*/ 0 60000 65536"/>
                <a:gd name="T19" fmla="*/ 0 60000 65536"/>
                <a:gd name="T20" fmla="*/ 0 60000 65536"/>
                <a:gd name="T21" fmla="*/ 0 60000 65536"/>
                <a:gd name="T22" fmla="*/ 0 60000 65536"/>
                <a:gd name="T23" fmla="*/ 0 60000 65536"/>
                <a:gd name="T24" fmla="*/ 0 w 149"/>
                <a:gd name="T25" fmla="*/ 0 h 56"/>
                <a:gd name="T26" fmla="*/ 149 w 149"/>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9" h="56">
                  <a:moveTo>
                    <a:pt x="0" y="0"/>
                  </a:moveTo>
                  <a:cubicBezTo>
                    <a:pt x="3" y="11"/>
                    <a:pt x="3" y="16"/>
                    <a:pt x="15" y="19"/>
                  </a:cubicBezTo>
                  <a:cubicBezTo>
                    <a:pt x="17" y="17"/>
                    <a:pt x="19" y="13"/>
                    <a:pt x="22" y="14"/>
                  </a:cubicBezTo>
                  <a:cubicBezTo>
                    <a:pt x="27" y="15"/>
                    <a:pt x="29" y="24"/>
                    <a:pt x="34" y="26"/>
                  </a:cubicBezTo>
                  <a:cubicBezTo>
                    <a:pt x="46" y="29"/>
                    <a:pt x="66" y="30"/>
                    <a:pt x="77" y="31"/>
                  </a:cubicBezTo>
                  <a:cubicBezTo>
                    <a:pt x="90" y="40"/>
                    <a:pt x="108" y="41"/>
                    <a:pt x="123" y="43"/>
                  </a:cubicBezTo>
                  <a:cubicBezTo>
                    <a:pt x="125" y="45"/>
                    <a:pt x="127" y="47"/>
                    <a:pt x="130" y="48"/>
                  </a:cubicBezTo>
                  <a:cubicBezTo>
                    <a:pt x="146" y="56"/>
                    <a:pt x="132" y="29"/>
                    <a:pt x="149" y="29"/>
                  </a:cubicBezTo>
                </a:path>
              </a:pathLst>
            </a:custGeom>
            <a:solidFill>
              <a:schemeClr val="bg1">
                <a:alpha val="0"/>
              </a:schemeClr>
            </a:solidFill>
            <a:ln w="25400">
              <a:solidFill>
                <a:schemeClr val="bg1"/>
              </a:solidFill>
              <a:round/>
              <a:headEnd/>
              <a:tailEnd/>
            </a:ln>
          </p:spPr>
          <p:txBody>
            <a:bodyPr/>
            <a:lstStyle/>
            <a:p>
              <a:endParaRPr lang="en-US"/>
            </a:p>
          </p:txBody>
        </p:sp>
        <p:sp>
          <p:nvSpPr>
            <p:cNvPr id="24" name="Freeform 40"/>
            <p:cNvSpPr>
              <a:spLocks/>
            </p:cNvSpPr>
            <p:nvPr/>
          </p:nvSpPr>
          <p:spPr bwMode="auto">
            <a:xfrm>
              <a:off x="1846" y="653"/>
              <a:ext cx="263" cy="124"/>
            </a:xfrm>
            <a:custGeom>
              <a:avLst/>
              <a:gdLst>
                <a:gd name="T0" fmla="*/ 7 w 263"/>
                <a:gd name="T1" fmla="*/ 93 h 124"/>
                <a:gd name="T2" fmla="*/ 31 w 263"/>
                <a:gd name="T3" fmla="*/ 79 h 124"/>
                <a:gd name="T4" fmla="*/ 48 w 263"/>
                <a:gd name="T5" fmla="*/ 62 h 124"/>
                <a:gd name="T6" fmla="*/ 79 w 263"/>
                <a:gd name="T7" fmla="*/ 48 h 124"/>
                <a:gd name="T8" fmla="*/ 110 w 263"/>
                <a:gd name="T9" fmla="*/ 19 h 124"/>
                <a:gd name="T10" fmla="*/ 206 w 263"/>
                <a:gd name="T11" fmla="*/ 9 h 124"/>
                <a:gd name="T12" fmla="*/ 230 w 263"/>
                <a:gd name="T13" fmla="*/ 0 h 124"/>
                <a:gd name="T14" fmla="*/ 242 w 263"/>
                <a:gd name="T15" fmla="*/ 9 h 124"/>
                <a:gd name="T16" fmla="*/ 163 w 263"/>
                <a:gd name="T17" fmla="*/ 26 h 124"/>
                <a:gd name="T18" fmla="*/ 105 w 263"/>
                <a:gd name="T19" fmla="*/ 45 h 124"/>
                <a:gd name="T20" fmla="*/ 88 w 263"/>
                <a:gd name="T21" fmla="*/ 60 h 124"/>
                <a:gd name="T22" fmla="*/ 84 w 263"/>
                <a:gd name="T23" fmla="*/ 74 h 124"/>
                <a:gd name="T24" fmla="*/ 69 w 263"/>
                <a:gd name="T25" fmla="*/ 77 h 124"/>
                <a:gd name="T26" fmla="*/ 67 w 263"/>
                <a:gd name="T27" fmla="*/ 93 h 124"/>
                <a:gd name="T28" fmla="*/ 60 w 263"/>
                <a:gd name="T29" fmla="*/ 96 h 124"/>
                <a:gd name="T30" fmla="*/ 24 w 263"/>
                <a:gd name="T31" fmla="*/ 120 h 124"/>
                <a:gd name="T32" fmla="*/ 9 w 263"/>
                <a:gd name="T33" fmla="*/ 117 h 124"/>
                <a:gd name="T34" fmla="*/ 12 w 263"/>
                <a:gd name="T35" fmla="*/ 110 h 124"/>
                <a:gd name="T36" fmla="*/ 0 w 263"/>
                <a:gd name="T37" fmla="*/ 98 h 124"/>
                <a:gd name="T38" fmla="*/ 31 w 263"/>
                <a:gd name="T39" fmla="*/ 89 h 1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3"/>
                <a:gd name="T61" fmla="*/ 0 h 124"/>
                <a:gd name="T62" fmla="*/ 263 w 263"/>
                <a:gd name="T63" fmla="*/ 124 h 1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3" h="124">
                  <a:moveTo>
                    <a:pt x="7" y="93"/>
                  </a:moveTo>
                  <a:cubicBezTo>
                    <a:pt x="19" y="86"/>
                    <a:pt x="43" y="96"/>
                    <a:pt x="31" y="79"/>
                  </a:cubicBezTo>
                  <a:cubicBezTo>
                    <a:pt x="34" y="69"/>
                    <a:pt x="38" y="66"/>
                    <a:pt x="48" y="62"/>
                  </a:cubicBezTo>
                  <a:cubicBezTo>
                    <a:pt x="56" y="48"/>
                    <a:pt x="63" y="50"/>
                    <a:pt x="79" y="48"/>
                  </a:cubicBezTo>
                  <a:cubicBezTo>
                    <a:pt x="84" y="32"/>
                    <a:pt x="94" y="24"/>
                    <a:pt x="110" y="19"/>
                  </a:cubicBezTo>
                  <a:cubicBezTo>
                    <a:pt x="132" y="3"/>
                    <a:pt x="177" y="12"/>
                    <a:pt x="206" y="9"/>
                  </a:cubicBezTo>
                  <a:cubicBezTo>
                    <a:pt x="216" y="7"/>
                    <a:pt x="221" y="3"/>
                    <a:pt x="230" y="0"/>
                  </a:cubicBezTo>
                  <a:cubicBezTo>
                    <a:pt x="263" y="3"/>
                    <a:pt x="261" y="3"/>
                    <a:pt x="242" y="9"/>
                  </a:cubicBezTo>
                  <a:cubicBezTo>
                    <a:pt x="236" y="33"/>
                    <a:pt x="178" y="25"/>
                    <a:pt x="163" y="26"/>
                  </a:cubicBezTo>
                  <a:cubicBezTo>
                    <a:pt x="145" y="51"/>
                    <a:pt x="145" y="43"/>
                    <a:pt x="105" y="45"/>
                  </a:cubicBezTo>
                  <a:cubicBezTo>
                    <a:pt x="97" y="49"/>
                    <a:pt x="91" y="51"/>
                    <a:pt x="88" y="60"/>
                  </a:cubicBezTo>
                  <a:cubicBezTo>
                    <a:pt x="86" y="65"/>
                    <a:pt x="84" y="74"/>
                    <a:pt x="84" y="74"/>
                  </a:cubicBezTo>
                  <a:cubicBezTo>
                    <a:pt x="79" y="62"/>
                    <a:pt x="74" y="68"/>
                    <a:pt x="69" y="77"/>
                  </a:cubicBezTo>
                  <a:cubicBezTo>
                    <a:pt x="68" y="82"/>
                    <a:pt x="69" y="88"/>
                    <a:pt x="67" y="93"/>
                  </a:cubicBezTo>
                  <a:cubicBezTo>
                    <a:pt x="66" y="95"/>
                    <a:pt x="61" y="94"/>
                    <a:pt x="60" y="96"/>
                  </a:cubicBezTo>
                  <a:cubicBezTo>
                    <a:pt x="47" y="124"/>
                    <a:pt x="64" y="115"/>
                    <a:pt x="24" y="120"/>
                  </a:cubicBezTo>
                  <a:cubicBezTo>
                    <a:pt x="19" y="119"/>
                    <a:pt x="13" y="120"/>
                    <a:pt x="9" y="117"/>
                  </a:cubicBezTo>
                  <a:cubicBezTo>
                    <a:pt x="7" y="115"/>
                    <a:pt x="12" y="113"/>
                    <a:pt x="12" y="110"/>
                  </a:cubicBezTo>
                  <a:cubicBezTo>
                    <a:pt x="12" y="99"/>
                    <a:pt x="8" y="101"/>
                    <a:pt x="0" y="98"/>
                  </a:cubicBezTo>
                  <a:cubicBezTo>
                    <a:pt x="7" y="85"/>
                    <a:pt x="16" y="89"/>
                    <a:pt x="31" y="89"/>
                  </a:cubicBezTo>
                </a:path>
              </a:pathLst>
            </a:custGeom>
            <a:solidFill>
              <a:schemeClr val="bg1">
                <a:alpha val="0"/>
              </a:schemeClr>
            </a:solidFill>
            <a:ln w="25400">
              <a:solidFill>
                <a:schemeClr val="bg1"/>
              </a:solidFill>
              <a:round/>
              <a:headEnd/>
              <a:tailEnd/>
            </a:ln>
          </p:spPr>
          <p:txBody>
            <a:bodyPr/>
            <a:lstStyle/>
            <a:p>
              <a:endParaRPr lang="en-US"/>
            </a:p>
          </p:txBody>
        </p:sp>
        <p:sp>
          <p:nvSpPr>
            <p:cNvPr id="25" name="Freeform 41"/>
            <p:cNvSpPr>
              <a:spLocks/>
            </p:cNvSpPr>
            <p:nvPr/>
          </p:nvSpPr>
          <p:spPr bwMode="auto">
            <a:xfrm>
              <a:off x="2366" y="570"/>
              <a:ext cx="130" cy="94"/>
            </a:xfrm>
            <a:custGeom>
              <a:avLst/>
              <a:gdLst>
                <a:gd name="T0" fmla="*/ 0 w 130"/>
                <a:gd name="T1" fmla="*/ 23 h 94"/>
                <a:gd name="T2" fmla="*/ 15 w 130"/>
                <a:gd name="T3" fmla="*/ 20 h 94"/>
                <a:gd name="T4" fmla="*/ 17 w 130"/>
                <a:gd name="T5" fmla="*/ 4 h 94"/>
                <a:gd name="T6" fmla="*/ 68 w 130"/>
                <a:gd name="T7" fmla="*/ 6 h 94"/>
                <a:gd name="T8" fmla="*/ 5 w 130"/>
                <a:gd name="T9" fmla="*/ 35 h 94"/>
                <a:gd name="T10" fmla="*/ 10 w 130"/>
                <a:gd name="T11" fmla="*/ 37 h 94"/>
                <a:gd name="T12" fmla="*/ 24 w 130"/>
                <a:gd name="T13" fmla="*/ 32 h 94"/>
                <a:gd name="T14" fmla="*/ 39 w 130"/>
                <a:gd name="T15" fmla="*/ 59 h 94"/>
                <a:gd name="T16" fmla="*/ 68 w 130"/>
                <a:gd name="T17" fmla="*/ 61 h 94"/>
                <a:gd name="T18" fmla="*/ 80 w 130"/>
                <a:gd name="T19" fmla="*/ 59 h 94"/>
                <a:gd name="T20" fmla="*/ 82 w 130"/>
                <a:gd name="T21" fmla="*/ 40 h 94"/>
                <a:gd name="T22" fmla="*/ 104 w 130"/>
                <a:gd name="T23" fmla="*/ 52 h 94"/>
                <a:gd name="T24" fmla="*/ 130 w 130"/>
                <a:gd name="T25" fmla="*/ 66 h 94"/>
                <a:gd name="T26" fmla="*/ 75 w 130"/>
                <a:gd name="T27" fmla="*/ 78 h 94"/>
                <a:gd name="T28" fmla="*/ 58 w 130"/>
                <a:gd name="T29" fmla="*/ 61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0"/>
                <a:gd name="T46" fmla="*/ 0 h 94"/>
                <a:gd name="T47" fmla="*/ 130 w 130"/>
                <a:gd name="T48" fmla="*/ 94 h 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0" h="94">
                  <a:moveTo>
                    <a:pt x="0" y="23"/>
                  </a:moveTo>
                  <a:cubicBezTo>
                    <a:pt x="5" y="22"/>
                    <a:pt x="12" y="24"/>
                    <a:pt x="15" y="20"/>
                  </a:cubicBezTo>
                  <a:cubicBezTo>
                    <a:pt x="19" y="16"/>
                    <a:pt x="12" y="5"/>
                    <a:pt x="17" y="4"/>
                  </a:cubicBezTo>
                  <a:cubicBezTo>
                    <a:pt x="33" y="0"/>
                    <a:pt x="51" y="5"/>
                    <a:pt x="68" y="6"/>
                  </a:cubicBezTo>
                  <a:cubicBezTo>
                    <a:pt x="62" y="37"/>
                    <a:pt x="38" y="33"/>
                    <a:pt x="5" y="35"/>
                  </a:cubicBezTo>
                  <a:cubicBezTo>
                    <a:pt x="11" y="53"/>
                    <a:pt x="5" y="42"/>
                    <a:pt x="10" y="37"/>
                  </a:cubicBezTo>
                  <a:cubicBezTo>
                    <a:pt x="14" y="33"/>
                    <a:pt x="19" y="34"/>
                    <a:pt x="24" y="32"/>
                  </a:cubicBezTo>
                  <a:cubicBezTo>
                    <a:pt x="42" y="39"/>
                    <a:pt x="17" y="49"/>
                    <a:pt x="39" y="59"/>
                  </a:cubicBezTo>
                  <a:cubicBezTo>
                    <a:pt x="49" y="55"/>
                    <a:pt x="57" y="60"/>
                    <a:pt x="68" y="61"/>
                  </a:cubicBezTo>
                  <a:cubicBezTo>
                    <a:pt x="72" y="60"/>
                    <a:pt x="79" y="63"/>
                    <a:pt x="80" y="59"/>
                  </a:cubicBezTo>
                  <a:cubicBezTo>
                    <a:pt x="85" y="42"/>
                    <a:pt x="69" y="20"/>
                    <a:pt x="82" y="40"/>
                  </a:cubicBezTo>
                  <a:cubicBezTo>
                    <a:pt x="85" y="58"/>
                    <a:pt x="88" y="48"/>
                    <a:pt x="104" y="52"/>
                  </a:cubicBezTo>
                  <a:cubicBezTo>
                    <a:pt x="108" y="65"/>
                    <a:pt x="120" y="59"/>
                    <a:pt x="130" y="66"/>
                  </a:cubicBezTo>
                  <a:cubicBezTo>
                    <a:pt x="122" y="94"/>
                    <a:pt x="123" y="80"/>
                    <a:pt x="75" y="78"/>
                  </a:cubicBezTo>
                  <a:cubicBezTo>
                    <a:pt x="53" y="75"/>
                    <a:pt x="58" y="82"/>
                    <a:pt x="58" y="61"/>
                  </a:cubicBezTo>
                </a:path>
              </a:pathLst>
            </a:custGeom>
            <a:solidFill>
              <a:schemeClr val="bg1">
                <a:alpha val="0"/>
              </a:schemeClr>
            </a:solidFill>
            <a:ln w="25400">
              <a:solidFill>
                <a:schemeClr val="bg1"/>
              </a:solidFill>
              <a:round/>
              <a:headEnd/>
              <a:tailEnd/>
            </a:ln>
          </p:spPr>
          <p:txBody>
            <a:bodyPr/>
            <a:lstStyle/>
            <a:p>
              <a:endParaRPr lang="en-US"/>
            </a:p>
          </p:txBody>
        </p:sp>
        <p:sp>
          <p:nvSpPr>
            <p:cNvPr id="26" name="Freeform 42"/>
            <p:cNvSpPr>
              <a:spLocks/>
            </p:cNvSpPr>
            <p:nvPr/>
          </p:nvSpPr>
          <p:spPr bwMode="auto">
            <a:xfrm>
              <a:off x="2765" y="687"/>
              <a:ext cx="99" cy="50"/>
            </a:xfrm>
            <a:custGeom>
              <a:avLst/>
              <a:gdLst>
                <a:gd name="T0" fmla="*/ 26 w 99"/>
                <a:gd name="T1" fmla="*/ 14 h 50"/>
                <a:gd name="T2" fmla="*/ 86 w 99"/>
                <a:gd name="T3" fmla="*/ 38 h 50"/>
                <a:gd name="T4" fmla="*/ 67 w 99"/>
                <a:gd name="T5" fmla="*/ 50 h 50"/>
                <a:gd name="T6" fmla="*/ 14 w 99"/>
                <a:gd name="T7" fmla="*/ 38 h 50"/>
                <a:gd name="T8" fmla="*/ 12 w 99"/>
                <a:gd name="T9" fmla="*/ 31 h 50"/>
                <a:gd name="T10" fmla="*/ 17 w 99"/>
                <a:gd name="T11" fmla="*/ 16 h 50"/>
                <a:gd name="T12" fmla="*/ 36 w 99"/>
                <a:gd name="T13" fmla="*/ 16 h 50"/>
                <a:gd name="T14" fmla="*/ 43 w 99"/>
                <a:gd name="T15" fmla="*/ 14 h 50"/>
                <a:gd name="T16" fmla="*/ 0 60000 65536"/>
                <a:gd name="T17" fmla="*/ 0 60000 65536"/>
                <a:gd name="T18" fmla="*/ 0 60000 65536"/>
                <a:gd name="T19" fmla="*/ 0 60000 65536"/>
                <a:gd name="T20" fmla="*/ 0 60000 65536"/>
                <a:gd name="T21" fmla="*/ 0 60000 65536"/>
                <a:gd name="T22" fmla="*/ 0 60000 65536"/>
                <a:gd name="T23" fmla="*/ 0 60000 65536"/>
                <a:gd name="T24" fmla="*/ 0 w 99"/>
                <a:gd name="T25" fmla="*/ 0 h 50"/>
                <a:gd name="T26" fmla="*/ 99 w 99"/>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9" h="50">
                  <a:moveTo>
                    <a:pt x="26" y="14"/>
                  </a:moveTo>
                  <a:cubicBezTo>
                    <a:pt x="69" y="15"/>
                    <a:pt x="99" y="0"/>
                    <a:pt x="86" y="38"/>
                  </a:cubicBezTo>
                  <a:cubicBezTo>
                    <a:pt x="68" y="34"/>
                    <a:pt x="76" y="38"/>
                    <a:pt x="67" y="50"/>
                  </a:cubicBezTo>
                  <a:cubicBezTo>
                    <a:pt x="61" y="30"/>
                    <a:pt x="28" y="39"/>
                    <a:pt x="14" y="38"/>
                  </a:cubicBezTo>
                  <a:cubicBezTo>
                    <a:pt x="13" y="36"/>
                    <a:pt x="14" y="33"/>
                    <a:pt x="12" y="31"/>
                  </a:cubicBezTo>
                  <a:cubicBezTo>
                    <a:pt x="4" y="22"/>
                    <a:pt x="0" y="27"/>
                    <a:pt x="17" y="16"/>
                  </a:cubicBezTo>
                  <a:cubicBezTo>
                    <a:pt x="23" y="5"/>
                    <a:pt x="27" y="10"/>
                    <a:pt x="36" y="16"/>
                  </a:cubicBezTo>
                  <a:cubicBezTo>
                    <a:pt x="44" y="10"/>
                    <a:pt x="43" y="8"/>
                    <a:pt x="43" y="14"/>
                  </a:cubicBezTo>
                </a:path>
              </a:pathLst>
            </a:custGeom>
            <a:solidFill>
              <a:schemeClr val="bg1">
                <a:alpha val="0"/>
              </a:schemeClr>
            </a:solidFill>
            <a:ln w="25400">
              <a:solidFill>
                <a:schemeClr val="bg1"/>
              </a:solidFill>
              <a:round/>
              <a:headEnd/>
              <a:tailEnd/>
            </a:ln>
          </p:spPr>
          <p:txBody>
            <a:bodyPr/>
            <a:lstStyle/>
            <a:p>
              <a:endParaRPr lang="en-US"/>
            </a:p>
          </p:txBody>
        </p:sp>
        <p:sp>
          <p:nvSpPr>
            <p:cNvPr id="27" name="Freeform 43"/>
            <p:cNvSpPr>
              <a:spLocks/>
            </p:cNvSpPr>
            <p:nvPr/>
          </p:nvSpPr>
          <p:spPr bwMode="auto">
            <a:xfrm>
              <a:off x="2796" y="747"/>
              <a:ext cx="42" cy="30"/>
            </a:xfrm>
            <a:custGeom>
              <a:avLst/>
              <a:gdLst>
                <a:gd name="T0" fmla="*/ 41 w 42"/>
                <a:gd name="T1" fmla="*/ 14 h 30"/>
                <a:gd name="T2" fmla="*/ 10 w 42"/>
                <a:gd name="T3" fmla="*/ 7 h 30"/>
                <a:gd name="T4" fmla="*/ 41 w 42"/>
                <a:gd name="T5" fmla="*/ 16 h 30"/>
                <a:gd name="T6" fmla="*/ 41 w 42"/>
                <a:gd name="T7" fmla="*/ 14 h 30"/>
                <a:gd name="T8" fmla="*/ 0 60000 65536"/>
                <a:gd name="T9" fmla="*/ 0 60000 65536"/>
                <a:gd name="T10" fmla="*/ 0 60000 65536"/>
                <a:gd name="T11" fmla="*/ 0 60000 65536"/>
                <a:gd name="T12" fmla="*/ 0 w 42"/>
                <a:gd name="T13" fmla="*/ 0 h 30"/>
                <a:gd name="T14" fmla="*/ 42 w 42"/>
                <a:gd name="T15" fmla="*/ 30 h 30"/>
              </a:gdLst>
              <a:ahLst/>
              <a:cxnLst>
                <a:cxn ang="T8">
                  <a:pos x="T0" y="T1"/>
                </a:cxn>
                <a:cxn ang="T9">
                  <a:pos x="T2" y="T3"/>
                </a:cxn>
                <a:cxn ang="T10">
                  <a:pos x="T4" y="T5"/>
                </a:cxn>
                <a:cxn ang="T11">
                  <a:pos x="T6" y="T7"/>
                </a:cxn>
              </a:cxnLst>
              <a:rect l="T12" t="T13" r="T14" b="T15"/>
              <a:pathLst>
                <a:path w="42" h="30">
                  <a:moveTo>
                    <a:pt x="41" y="14"/>
                  </a:moveTo>
                  <a:cubicBezTo>
                    <a:pt x="35" y="0"/>
                    <a:pt x="22" y="3"/>
                    <a:pt x="10" y="7"/>
                  </a:cubicBezTo>
                  <a:cubicBezTo>
                    <a:pt x="0" y="30"/>
                    <a:pt x="29" y="25"/>
                    <a:pt x="41" y="16"/>
                  </a:cubicBezTo>
                  <a:cubicBezTo>
                    <a:pt x="42" y="16"/>
                    <a:pt x="41" y="15"/>
                    <a:pt x="41" y="14"/>
                  </a:cubicBezTo>
                  <a:close/>
                </a:path>
              </a:pathLst>
            </a:custGeom>
            <a:solidFill>
              <a:schemeClr val="bg1">
                <a:alpha val="0"/>
              </a:schemeClr>
            </a:solidFill>
            <a:ln w="25400">
              <a:solidFill>
                <a:schemeClr val="bg1"/>
              </a:solidFill>
              <a:round/>
              <a:headEnd/>
              <a:tailEnd/>
            </a:ln>
          </p:spPr>
          <p:txBody>
            <a:bodyPr/>
            <a:lstStyle/>
            <a:p>
              <a:endParaRPr lang="en-US"/>
            </a:p>
          </p:txBody>
        </p:sp>
      </p:grpSp>
      <p:sp>
        <p:nvSpPr>
          <p:cNvPr id="28" name="Freeform 46"/>
          <p:cNvSpPr>
            <a:spLocks/>
          </p:cNvSpPr>
          <p:nvPr/>
        </p:nvSpPr>
        <p:spPr bwMode="auto">
          <a:xfrm>
            <a:off x="4076700" y="1379240"/>
            <a:ext cx="228600" cy="609600"/>
          </a:xfrm>
          <a:custGeom>
            <a:avLst/>
            <a:gdLst>
              <a:gd name="T0" fmla="*/ 2147483646 w 192"/>
              <a:gd name="T1" fmla="*/ 0 h 384"/>
              <a:gd name="T2" fmla="*/ 2147483646 w 192"/>
              <a:gd name="T3" fmla="*/ 2147483646 h 384"/>
              <a:gd name="T4" fmla="*/ 2147483646 w 192"/>
              <a:gd name="T5" fmla="*/ 2147483646 h 384"/>
              <a:gd name="T6" fmla="*/ 2147483646 w 192"/>
              <a:gd name="T7" fmla="*/ 2147483646 h 384"/>
              <a:gd name="T8" fmla="*/ 2147483646 w 192"/>
              <a:gd name="T9" fmla="*/ 2147483646 h 384"/>
              <a:gd name="T10" fmla="*/ 2147483646 w 192"/>
              <a:gd name="T11" fmla="*/ 2147483646 h 384"/>
              <a:gd name="T12" fmla="*/ 2147483646 w 192"/>
              <a:gd name="T13" fmla="*/ 2147483646 h 384"/>
              <a:gd name="T14" fmla="*/ 2147483646 w 192"/>
              <a:gd name="T15" fmla="*/ 2147483646 h 384"/>
              <a:gd name="T16" fmla="*/ 2147483646 w 192"/>
              <a:gd name="T17" fmla="*/ 2147483646 h 384"/>
              <a:gd name="T18" fmla="*/ 0 w 192"/>
              <a:gd name="T19" fmla="*/ 2147483646 h 3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2"/>
              <a:gd name="T31" fmla="*/ 0 h 384"/>
              <a:gd name="T32" fmla="*/ 192 w 192"/>
              <a:gd name="T33" fmla="*/ 384 h 3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2" h="384">
                <a:moveTo>
                  <a:pt x="192" y="0"/>
                </a:moveTo>
                <a:cubicBezTo>
                  <a:pt x="172" y="16"/>
                  <a:pt x="152" y="32"/>
                  <a:pt x="144" y="48"/>
                </a:cubicBezTo>
                <a:cubicBezTo>
                  <a:pt x="136" y="64"/>
                  <a:pt x="144" y="80"/>
                  <a:pt x="144" y="96"/>
                </a:cubicBezTo>
                <a:cubicBezTo>
                  <a:pt x="144" y="112"/>
                  <a:pt x="152" y="128"/>
                  <a:pt x="144" y="144"/>
                </a:cubicBezTo>
                <a:cubicBezTo>
                  <a:pt x="136" y="160"/>
                  <a:pt x="104" y="176"/>
                  <a:pt x="96" y="192"/>
                </a:cubicBezTo>
                <a:cubicBezTo>
                  <a:pt x="88" y="208"/>
                  <a:pt x="104" y="232"/>
                  <a:pt x="96" y="240"/>
                </a:cubicBezTo>
                <a:cubicBezTo>
                  <a:pt x="88" y="248"/>
                  <a:pt x="56" y="232"/>
                  <a:pt x="48" y="240"/>
                </a:cubicBezTo>
                <a:cubicBezTo>
                  <a:pt x="40" y="248"/>
                  <a:pt x="48" y="272"/>
                  <a:pt x="48" y="288"/>
                </a:cubicBezTo>
                <a:cubicBezTo>
                  <a:pt x="48" y="304"/>
                  <a:pt x="56" y="320"/>
                  <a:pt x="48" y="336"/>
                </a:cubicBezTo>
                <a:cubicBezTo>
                  <a:pt x="40" y="352"/>
                  <a:pt x="8" y="376"/>
                  <a:pt x="0" y="384"/>
                </a:cubicBezTo>
              </a:path>
            </a:pathLst>
          </a:custGeom>
          <a:noFill/>
          <a:ln w="38100">
            <a:solidFill>
              <a:srgbClr val="FFF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r>
              <a:rPr lang="en-US">
                <a:solidFill>
                  <a:srgbClr val="800000"/>
                </a:solidFill>
                <a:latin typeface="Times New Roman" pitchFamily="18" charset="0"/>
              </a:rPr>
              <a:t>`</a:t>
            </a:r>
          </a:p>
        </p:txBody>
      </p:sp>
      <p:sp>
        <p:nvSpPr>
          <p:cNvPr id="29" name="Text Box 47"/>
          <p:cNvSpPr txBox="1">
            <a:spLocks noChangeArrowheads="1"/>
          </p:cNvSpPr>
          <p:nvPr/>
        </p:nvSpPr>
        <p:spPr bwMode="auto">
          <a:xfrm rot="18784065">
            <a:off x="7442994" y="5641182"/>
            <a:ext cx="381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spcBef>
                <a:spcPct val="50000"/>
              </a:spcBef>
            </a:pPr>
            <a:r>
              <a:rPr lang="en-US" sz="1200">
                <a:solidFill>
                  <a:schemeClr val="bg1"/>
                </a:solidFill>
              </a:rPr>
              <a:t>.</a:t>
            </a:r>
          </a:p>
        </p:txBody>
      </p:sp>
      <p:sp>
        <p:nvSpPr>
          <p:cNvPr id="30" name="Text Box 64"/>
          <p:cNvSpPr txBox="1">
            <a:spLocks noChangeArrowheads="1"/>
          </p:cNvSpPr>
          <p:nvPr/>
        </p:nvSpPr>
        <p:spPr bwMode="auto">
          <a:xfrm>
            <a:off x="1943100" y="381000"/>
            <a:ext cx="7543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spcBef>
                <a:spcPct val="50000"/>
              </a:spcBef>
            </a:pPr>
            <a:endParaRPr lang="en-US" sz="1800"/>
          </a:p>
        </p:txBody>
      </p:sp>
      <p:sp>
        <p:nvSpPr>
          <p:cNvPr id="31" name="AutoShape 62"/>
          <p:cNvSpPr>
            <a:spLocks noChangeArrowheads="1"/>
          </p:cNvSpPr>
          <p:nvPr/>
        </p:nvSpPr>
        <p:spPr bwMode="auto">
          <a:xfrm>
            <a:off x="3695700" y="1752600"/>
            <a:ext cx="152400" cy="158750"/>
          </a:xfrm>
          <a:prstGeom prst="star5">
            <a:avLst/>
          </a:prstGeom>
          <a:solidFill>
            <a:srgbClr val="FF0000"/>
          </a:solidFill>
          <a:ln w="9525">
            <a:solidFill>
              <a:schemeClr val="tx1"/>
            </a:solidFill>
            <a:miter lim="800000"/>
            <a:headEnd/>
            <a:tailEnd/>
          </a:ln>
          <a:effectLst/>
        </p:spPr>
        <p:txBody>
          <a:bodyPr wrap="none" anchor="ctr"/>
          <a:lstStyle/>
          <a:p>
            <a:pPr>
              <a:defRPr/>
            </a:pPr>
            <a:endParaRPr lang="en-US">
              <a:latin typeface="Times New Roman" pitchFamily="18" charset="0"/>
            </a:endParaRPr>
          </a:p>
        </p:txBody>
      </p:sp>
      <p:sp>
        <p:nvSpPr>
          <p:cNvPr id="32" name="TextBox 31"/>
          <p:cNvSpPr txBox="1">
            <a:spLocks noChangeArrowheads="1"/>
          </p:cNvSpPr>
          <p:nvPr/>
        </p:nvSpPr>
        <p:spPr bwMode="auto">
          <a:xfrm>
            <a:off x="1714500" y="5715000"/>
            <a:ext cx="8701980" cy="523220"/>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ctr"/>
            <a:r>
              <a:rPr lang="en-US" sz="2800" b="1"/>
              <a:t>Vị trí địa lý của Liên </a:t>
            </a:r>
            <a:r>
              <a:rPr lang="vi-VN" sz="2800" b="1"/>
              <a:t>B</a:t>
            </a:r>
            <a:r>
              <a:rPr lang="en-US" sz="2800" b="1"/>
              <a:t>ang Nga có gì đặc biệt?</a:t>
            </a:r>
          </a:p>
        </p:txBody>
      </p:sp>
      <p:sp>
        <p:nvSpPr>
          <p:cNvPr id="33" name="TextBox 32"/>
          <p:cNvSpPr txBox="1">
            <a:spLocks noChangeArrowheads="1"/>
          </p:cNvSpPr>
          <p:nvPr/>
        </p:nvSpPr>
        <p:spPr bwMode="auto">
          <a:xfrm>
            <a:off x="1716360" y="5427222"/>
            <a:ext cx="8700120" cy="954107"/>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ctr"/>
            <a:r>
              <a:rPr lang="en-US" sz="2800" b="1">
                <a:solidFill>
                  <a:srgbClr val="0070C0"/>
                </a:solidFill>
              </a:rPr>
              <a:t>Lãnh thổ của </a:t>
            </a:r>
            <a:r>
              <a:rPr lang="vi-VN" sz="2800" b="1">
                <a:solidFill>
                  <a:srgbClr val="0070C0"/>
                </a:solidFill>
              </a:rPr>
              <a:t>Liên Bang </a:t>
            </a:r>
            <a:r>
              <a:rPr lang="en-US" sz="2800" b="1">
                <a:solidFill>
                  <a:srgbClr val="0070C0"/>
                </a:solidFill>
              </a:rPr>
              <a:t>Nga vừa ở châu Âu, vừa ở châu Á </a:t>
            </a:r>
          </a:p>
        </p:txBody>
      </p:sp>
    </p:spTree>
    <p:extLst>
      <p:ext uri="{BB962C8B-B14F-4D97-AF65-F5344CB8AC3E}">
        <p14:creationId xmlns:p14="http://schemas.microsoft.com/office/powerpoint/2010/main" val="308799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ircle(in)">
                                      <p:cBhvr>
                                        <p:cTn id="12" dur="3000"/>
                                        <p:tgtEl>
                                          <p:spTgt spid="21"/>
                                        </p:tgtEl>
                                      </p:cBhvr>
                                    </p:animEffect>
                                  </p:childTnLst>
                                </p:cTn>
                              </p:par>
                              <p:par>
                                <p:cTn id="13" presetID="41" presetClass="entr" presetSubtype="0" fill="hold" grpId="2" nodeType="withEffect">
                                  <p:stCondLst>
                                    <p:cond delay="0"/>
                                  </p:stCondLst>
                                  <p:iterate type="lt">
                                    <p:tmPct val="10000"/>
                                  </p:iterate>
                                  <p:childTnLst>
                                    <p:set>
                                      <p:cBhvr>
                                        <p:cTn id="14" dur="1" fill="hold">
                                          <p:stCondLst>
                                            <p:cond delay="0"/>
                                          </p:stCondLst>
                                        </p:cTn>
                                        <p:tgtEl>
                                          <p:spTgt spid="28"/>
                                        </p:tgtEl>
                                        <p:attrNameLst>
                                          <p:attrName>style.visibility</p:attrName>
                                        </p:attrNameLst>
                                      </p:cBhvr>
                                      <p:to>
                                        <p:strVal val="visible"/>
                                      </p:to>
                                    </p:set>
                                    <p:anim calcmode="lin" valueType="num">
                                      <p:cBhvr>
                                        <p:cTn id="15"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8"/>
                                        </p:tgtEl>
                                        <p:attrNameLst>
                                          <p:attrName>ppt_y</p:attrName>
                                        </p:attrNameLst>
                                      </p:cBhvr>
                                      <p:tavLst>
                                        <p:tav tm="0">
                                          <p:val>
                                            <p:strVal val="#ppt_y"/>
                                          </p:val>
                                        </p:tav>
                                        <p:tav tm="100000">
                                          <p:val>
                                            <p:strVal val="#ppt_y"/>
                                          </p:val>
                                        </p:tav>
                                      </p:tavLst>
                                    </p:anim>
                                    <p:anim calcmode="lin" valueType="num">
                                      <p:cBhvr>
                                        <p:cTn id="17"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mph" presetSubtype="0" fill="hold" grpId="0" nodeType="clickEffect">
                                  <p:stCondLst>
                                    <p:cond delay="0"/>
                                  </p:stCondLst>
                                  <p:iterate type="lt">
                                    <p:tmPct val="0"/>
                                  </p:iterate>
                                  <p:childTnLst>
                                    <p:animClr clrSpc="hsl" dir="cw">
                                      <p:cBhvr override="childStyle">
                                        <p:cTn id="23" dur="1000" fill="hold"/>
                                        <p:tgtEl>
                                          <p:spTgt spid="28"/>
                                        </p:tgtEl>
                                        <p:attrNameLst>
                                          <p:attrName>style.color</p:attrName>
                                        </p:attrNameLst>
                                      </p:cBhvr>
                                      <p:by>
                                        <p:hsl h="10842353" s="0" l="0"/>
                                      </p:by>
                                    </p:animClr>
                                    <p:animClr clrSpc="hsl" dir="cw">
                                      <p:cBhvr>
                                        <p:cTn id="24" dur="1000" fill="hold"/>
                                        <p:tgtEl>
                                          <p:spTgt spid="28"/>
                                        </p:tgtEl>
                                        <p:attrNameLst>
                                          <p:attrName>fillcolor</p:attrName>
                                        </p:attrNameLst>
                                      </p:cBhvr>
                                      <p:by>
                                        <p:hsl h="10842353" s="0" l="0"/>
                                      </p:by>
                                    </p:animClr>
                                    <p:animClr clrSpc="hsl" dir="cw">
                                      <p:cBhvr>
                                        <p:cTn id="25" dur="1000" fill="hold"/>
                                        <p:tgtEl>
                                          <p:spTgt spid="28"/>
                                        </p:tgtEl>
                                        <p:attrNameLst>
                                          <p:attrName>stroke.color</p:attrName>
                                        </p:attrNameLst>
                                      </p:cBhvr>
                                      <p:by>
                                        <p:hsl h="10842353" s="0" l="0"/>
                                      </p:by>
                                    </p:animClr>
                                    <p:set>
                                      <p:cBhvr>
                                        <p:cTn id="26" dur="1000" fill="hold"/>
                                        <p:tgtEl>
                                          <p:spTgt spid="28"/>
                                        </p:tgtEl>
                                        <p:attrNameLst>
                                          <p:attrName>fill.type</p:attrName>
                                        </p:attrNameLst>
                                      </p:cBhvr>
                                      <p:to>
                                        <p:strVal val="solid"/>
                                      </p:to>
                                    </p:set>
                                  </p:childTnLst>
                                </p:cTn>
                              </p:par>
                              <p:par>
                                <p:cTn id="27" presetID="21" presetClass="emph" presetSubtype="0" fill="hold" grpId="1" nodeType="withEffect">
                                  <p:stCondLst>
                                    <p:cond delay="0"/>
                                  </p:stCondLst>
                                  <p:iterate type="lt">
                                    <p:tmPct val="0"/>
                                  </p:iterate>
                                  <p:childTnLst>
                                    <p:animClr clrSpc="hsl" dir="cw">
                                      <p:cBhvr override="childStyle">
                                        <p:cTn id="28" dur="500" fill="hold"/>
                                        <p:tgtEl>
                                          <p:spTgt spid="28"/>
                                        </p:tgtEl>
                                        <p:attrNameLst>
                                          <p:attrName>style.color</p:attrName>
                                        </p:attrNameLst>
                                      </p:cBhvr>
                                      <p:by>
                                        <p:hsl h="7200000" s="0" l="0"/>
                                      </p:by>
                                    </p:animClr>
                                    <p:animClr clrSpc="hsl" dir="cw">
                                      <p:cBhvr>
                                        <p:cTn id="29" dur="500" fill="hold"/>
                                        <p:tgtEl>
                                          <p:spTgt spid="28"/>
                                        </p:tgtEl>
                                        <p:attrNameLst>
                                          <p:attrName>fillcolor</p:attrName>
                                        </p:attrNameLst>
                                      </p:cBhvr>
                                      <p:by>
                                        <p:hsl h="7200000" s="0" l="0"/>
                                      </p:by>
                                    </p:animClr>
                                    <p:animClr clrSpc="hsl" dir="cw">
                                      <p:cBhvr>
                                        <p:cTn id="30" dur="500" fill="hold"/>
                                        <p:tgtEl>
                                          <p:spTgt spid="28"/>
                                        </p:tgtEl>
                                        <p:attrNameLst>
                                          <p:attrName>stroke.color</p:attrName>
                                        </p:attrNameLst>
                                      </p:cBhvr>
                                      <p:by>
                                        <p:hsl h="7200000" s="0" l="0"/>
                                      </p:by>
                                    </p:animClr>
                                    <p:set>
                                      <p:cBhvr>
                                        <p:cTn id="31" dur="500" fill="hold"/>
                                        <p:tgtEl>
                                          <p:spTgt spid="28"/>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41" presetClass="entr" presetSubtype="0" fill="hold" nodeType="clickEffect">
                                  <p:stCondLst>
                                    <p:cond delay="0"/>
                                  </p:stCondLst>
                                  <p:iterate type="lt">
                                    <p:tmPct val="10000"/>
                                  </p:iterate>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31"/>
                                        </p:tgtEl>
                                        <p:attrNameLst>
                                          <p:attrName>ppt_y</p:attrName>
                                        </p:attrNameLst>
                                      </p:cBhvr>
                                      <p:tavLst>
                                        <p:tav tm="0">
                                          <p:val>
                                            <p:strVal val="#ppt_y"/>
                                          </p:val>
                                        </p:tav>
                                        <p:tav tm="100000">
                                          <p:val>
                                            <p:strVal val="#ppt_y"/>
                                          </p:val>
                                        </p:tav>
                                      </p:tavLst>
                                    </p:anim>
                                    <p:anim calcmode="lin" valueType="num">
                                      <p:cBhvr>
                                        <p:cTn id="38"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3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barn(inVertical)">
                                      <p:cBhvr>
                                        <p:cTn id="45" dur="500"/>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xit" presetSubtype="32" fill="hold" grpId="1" nodeType="clickEffect">
                                  <p:stCondLst>
                                    <p:cond delay="0"/>
                                  </p:stCondLst>
                                  <p:childTnLst>
                                    <p:anim calcmode="lin" valueType="num">
                                      <p:cBhvr>
                                        <p:cTn id="49" dur="500"/>
                                        <p:tgtEl>
                                          <p:spTgt spid="32"/>
                                        </p:tgtEl>
                                        <p:attrNameLst>
                                          <p:attrName>ppt_w</p:attrName>
                                        </p:attrNameLst>
                                      </p:cBhvr>
                                      <p:tavLst>
                                        <p:tav tm="0">
                                          <p:val>
                                            <p:strVal val="ppt_w"/>
                                          </p:val>
                                        </p:tav>
                                        <p:tav tm="100000">
                                          <p:val>
                                            <p:fltVal val="0"/>
                                          </p:val>
                                        </p:tav>
                                      </p:tavLst>
                                    </p:anim>
                                    <p:anim calcmode="lin" valueType="num">
                                      <p:cBhvr>
                                        <p:cTn id="50" dur="500"/>
                                        <p:tgtEl>
                                          <p:spTgt spid="32"/>
                                        </p:tgtEl>
                                        <p:attrNameLst>
                                          <p:attrName>ppt_h</p:attrName>
                                        </p:attrNameLst>
                                      </p:cBhvr>
                                      <p:tavLst>
                                        <p:tav tm="0">
                                          <p:val>
                                            <p:strVal val="ppt_h"/>
                                          </p:val>
                                        </p:tav>
                                        <p:tav tm="100000">
                                          <p:val>
                                            <p:fltVal val="0"/>
                                          </p:val>
                                        </p:tav>
                                      </p:tavLst>
                                    </p:anim>
                                    <p:animEffect transition="out" filter="fade">
                                      <p:cBhvr>
                                        <p:cTn id="51" dur="500"/>
                                        <p:tgtEl>
                                          <p:spTgt spid="32"/>
                                        </p:tgtEl>
                                      </p:cBhvr>
                                    </p:animEffect>
                                    <p:set>
                                      <p:cBhvr>
                                        <p:cTn id="52" dur="1" fill="hold">
                                          <p:stCondLst>
                                            <p:cond delay="499"/>
                                          </p:stCondLst>
                                        </p:cTn>
                                        <p:tgtEl>
                                          <p:spTgt spid="3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barn(inVertical)">
                                      <p:cBhvr>
                                        <p:cTn id="5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8" grpId="2" animBg="1"/>
      <p:bldP spid="32" grpId="0" animBg="1"/>
      <p:bldP spid="32" grpId="1"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35360" y="1423318"/>
            <a:ext cx="11449272" cy="5318051"/>
          </a:xfrm>
        </p:spPr>
        <p:txBody>
          <a:bodyPr>
            <a:normAutofit/>
          </a:bodyPr>
          <a:lstStyle/>
          <a:p>
            <a:pPr marL="0" indent="0">
              <a:buNone/>
            </a:pPr>
            <a:r>
              <a:rPr lang="vi-VN" sz="2800" b="1" dirty="0">
                <a:solidFill>
                  <a:srgbClr val="FF0000"/>
                </a:solidFill>
                <a:latin typeface="+mj-lt"/>
              </a:rPr>
              <a:t>1.</a:t>
            </a:r>
            <a:r>
              <a:rPr lang="vi-VN" sz="2800" b="1" dirty="0">
                <a:solidFill>
                  <a:srgbClr val="0070C0"/>
                </a:solidFill>
                <a:latin typeface="+mj-lt"/>
              </a:rPr>
              <a:t> Liên Bang Nga</a:t>
            </a:r>
          </a:p>
          <a:p>
            <a:pPr marL="0" indent="0" algn="ctr">
              <a:buNone/>
            </a:pPr>
            <a:r>
              <a:rPr lang="vi-VN" sz="2800" b="1" i="1" dirty="0">
                <a:solidFill>
                  <a:srgbClr val="0070C0"/>
                </a:solidFill>
                <a:latin typeface="+mj-lt"/>
                <a:sym typeface="Wingdings"/>
              </a:rPr>
              <a:t> </a:t>
            </a:r>
            <a:r>
              <a:rPr lang="vi-VN" sz="2800" b="1" i="1" dirty="0">
                <a:latin typeface="+mj-lt"/>
              </a:rPr>
              <a:t>Đọc thông tin SGK/113</a:t>
            </a:r>
          </a:p>
          <a:p>
            <a:pPr marL="0" indent="0">
              <a:buNone/>
            </a:pPr>
            <a:r>
              <a:rPr lang="vi-VN" sz="2800" dirty="0">
                <a:latin typeface="+mj-lt"/>
              </a:rPr>
              <a:t>Liên Bang Nga có diện tích lớn nhất thế giới (17 triệu km</a:t>
            </a:r>
            <a:r>
              <a:rPr lang="vi-VN" sz="2800" baseline="30000" dirty="0">
                <a:latin typeface="+mj-lt"/>
              </a:rPr>
              <a:t>2</a:t>
            </a:r>
            <a:r>
              <a:rPr lang="vi-VN" sz="2800" dirty="0">
                <a:latin typeface="+mj-lt"/>
              </a:rPr>
              <a:t>) và dân số khá đông (144,1 triệu người, năm 2004).</a:t>
            </a:r>
          </a:p>
          <a:p>
            <a:pPr marL="0" indent="0">
              <a:buNone/>
            </a:pPr>
            <a:r>
              <a:rPr lang="vi-VN" sz="2800" dirty="0">
                <a:latin typeface="+mj-lt"/>
              </a:rPr>
              <a:t>Phần lãnh thổ rộng lớn của Liên Bang Nga ở châu Á có khí hậu khắc nghiệt và được rừng tai-ga bao phủ. Phần lãnh thổ thuộc châu Âu chủ yếu là đồng bằng, đồi thấp; đây là vùng trồng lúa mì, khoai tây và chăn nuôi gia súc, gia cầm.</a:t>
            </a:r>
          </a:p>
          <a:p>
            <a:pPr marL="0" indent="0">
              <a:buNone/>
            </a:pPr>
            <a:r>
              <a:rPr lang="vi-VN" sz="2800" dirty="0">
                <a:latin typeface="+mj-lt"/>
              </a:rPr>
              <a:t>Liên Bang Nga có nhiều tài nguyên khoáng sản, nhất là dầu mỏ, khí tự nhiên, than đá, quặng sắt. Liên Bang Nga sản xuất nhiều máy móc, thiết bị, phương tiện giao thông.</a:t>
            </a:r>
            <a:endParaRPr lang="en-US" sz="2800" dirty="0">
              <a:latin typeface="+mj-lt"/>
            </a:endParaRPr>
          </a:p>
        </p:txBody>
      </p:sp>
      <p:sp>
        <p:nvSpPr>
          <p:cNvPr id="2" name="TextBox 1">
            <a:extLst>
              <a:ext uri="{FF2B5EF4-FFF2-40B4-BE49-F238E27FC236}">
                <a16:creationId xmlns:a16="http://schemas.microsoft.com/office/drawing/2014/main" id="{50A63686-F742-4CEB-A14B-560CEAC1D69E}"/>
              </a:ext>
            </a:extLst>
          </p:cNvPr>
          <p:cNvSpPr txBox="1"/>
          <p:nvPr/>
        </p:nvSpPr>
        <p:spPr>
          <a:xfrm>
            <a:off x="2567608" y="0"/>
            <a:ext cx="7128792" cy="523220"/>
          </a:xfrm>
          <a:prstGeom prst="rect">
            <a:avLst/>
          </a:prstGeom>
          <a:solidFill>
            <a:schemeClr val="bg1"/>
          </a:solidFill>
        </p:spPr>
        <p:txBody>
          <a:bodyPr wrap="square" rtlCol="0">
            <a:spAutoFit/>
          </a:bodyPr>
          <a:lstStyle/>
          <a:p>
            <a:pPr algn="ctr"/>
            <a:r>
              <a:rPr lang="vi-VN" sz="2800" dirty="0">
                <a:latin typeface="+mj-lt"/>
              </a:rPr>
              <a:t>Thứ sáu ngày tháng 2 năm 2022</a:t>
            </a:r>
          </a:p>
        </p:txBody>
      </p:sp>
      <p:sp>
        <p:nvSpPr>
          <p:cNvPr id="5" name="TextBox 4">
            <a:extLst>
              <a:ext uri="{FF2B5EF4-FFF2-40B4-BE49-F238E27FC236}">
                <a16:creationId xmlns:a16="http://schemas.microsoft.com/office/drawing/2014/main" id="{0E83F910-00B7-4E81-BFE8-047F39A2A7B3}"/>
              </a:ext>
            </a:extLst>
          </p:cNvPr>
          <p:cNvSpPr txBox="1"/>
          <p:nvPr/>
        </p:nvSpPr>
        <p:spPr>
          <a:xfrm>
            <a:off x="2720008" y="-46548"/>
            <a:ext cx="7128792" cy="523220"/>
          </a:xfrm>
          <a:prstGeom prst="rect">
            <a:avLst/>
          </a:prstGeom>
          <a:solidFill>
            <a:schemeClr val="bg1"/>
          </a:solidFill>
        </p:spPr>
        <p:txBody>
          <a:bodyPr wrap="square" rtlCol="0">
            <a:spAutoFit/>
          </a:bodyPr>
          <a:lstStyle/>
          <a:p>
            <a:pPr algn="ctr"/>
            <a:r>
              <a:rPr lang="vi-VN" sz="2800" dirty="0">
                <a:latin typeface="+mj-lt"/>
              </a:rPr>
              <a:t>Thứ sáu ngày    tháng 2 năm 2022</a:t>
            </a:r>
          </a:p>
        </p:txBody>
      </p:sp>
    </p:spTree>
    <p:extLst>
      <p:ext uri="{BB962C8B-B14F-4D97-AF65-F5344CB8AC3E}">
        <p14:creationId xmlns:p14="http://schemas.microsoft.com/office/powerpoint/2010/main" val="8925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barn(inVertical)">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wipe(down)">
                                      <p:cBhvr>
                                        <p:cTn id="18" dur="500"/>
                                        <p:tgtEl>
                                          <p:spTgt spid="4">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wipe(down)">
                                      <p:cBhvr>
                                        <p:cTn id="21" dur="500"/>
                                        <p:tgtEl>
                                          <p:spTgt spid="4">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wipe(down)">
                                      <p:cBhvr>
                                        <p:cTn id="2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oups of kids clipart 7 » Clipart S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6760" y="3501008"/>
            <a:ext cx="4329481" cy="2664296"/>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a:spLocks noGrp="1"/>
          </p:cNvSpPr>
          <p:nvPr>
            <p:ph idx="1"/>
          </p:nvPr>
        </p:nvSpPr>
        <p:spPr>
          <a:xfrm>
            <a:off x="263352" y="1423318"/>
            <a:ext cx="11665296" cy="5318051"/>
          </a:xfrm>
        </p:spPr>
        <p:txBody>
          <a:bodyPr/>
          <a:lstStyle/>
          <a:p>
            <a:pPr marL="514350" indent="-514350">
              <a:buAutoNum type="arabicPeriod"/>
            </a:pPr>
            <a:r>
              <a:rPr lang="vi-VN" b="1" dirty="0">
                <a:solidFill>
                  <a:srgbClr val="0070C0"/>
                </a:solidFill>
              </a:rPr>
              <a:t>Liên Bang Nga</a:t>
            </a:r>
          </a:p>
          <a:p>
            <a:pPr marL="0" indent="0">
              <a:buNone/>
            </a:pPr>
            <a:r>
              <a:rPr lang="vi-VN" dirty="0"/>
              <a:t>Dựa vào thông tin SGK/113, thảo luận nhóm và hoàn thành phiếu học tập </a:t>
            </a:r>
            <a:r>
              <a:rPr lang="vi-VN" b="1" dirty="0">
                <a:solidFill>
                  <a:srgbClr val="FF0000"/>
                </a:solidFill>
              </a:rPr>
              <a:t>(4 phút)</a:t>
            </a:r>
            <a:endParaRPr lang="en-US" b="1" dirty="0">
              <a:solidFill>
                <a:srgbClr val="FF0000"/>
              </a:solidFill>
            </a:endParaRPr>
          </a:p>
        </p:txBody>
      </p:sp>
      <p:sp>
        <p:nvSpPr>
          <p:cNvPr id="5" name="TextBox 4">
            <a:extLst>
              <a:ext uri="{FF2B5EF4-FFF2-40B4-BE49-F238E27FC236}">
                <a16:creationId xmlns:a16="http://schemas.microsoft.com/office/drawing/2014/main" id="{0700224B-EA2E-47DB-B0EC-3A674A44B608}"/>
              </a:ext>
            </a:extLst>
          </p:cNvPr>
          <p:cNvSpPr txBox="1"/>
          <p:nvPr/>
        </p:nvSpPr>
        <p:spPr>
          <a:xfrm>
            <a:off x="2567608" y="-99392"/>
            <a:ext cx="7128792" cy="523220"/>
          </a:xfrm>
          <a:prstGeom prst="rect">
            <a:avLst/>
          </a:prstGeom>
          <a:solidFill>
            <a:schemeClr val="bg1"/>
          </a:solidFill>
        </p:spPr>
        <p:txBody>
          <a:bodyPr wrap="square" rtlCol="0">
            <a:spAutoFit/>
          </a:bodyPr>
          <a:lstStyle/>
          <a:p>
            <a:pPr algn="ctr"/>
            <a:r>
              <a:rPr lang="vi-VN" sz="2800" dirty="0">
                <a:latin typeface="+mj-lt"/>
              </a:rPr>
              <a:t>Thứ sáu ngày    tháng 2 năm 2022</a:t>
            </a:r>
          </a:p>
        </p:txBody>
      </p:sp>
    </p:spTree>
    <p:extLst>
      <p:ext uri="{BB962C8B-B14F-4D97-AF65-F5344CB8AC3E}">
        <p14:creationId xmlns:p14="http://schemas.microsoft.com/office/powerpoint/2010/main" val="113201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57164864"/>
              </p:ext>
            </p:extLst>
          </p:nvPr>
        </p:nvGraphicFramePr>
        <p:xfrm>
          <a:off x="1631504" y="116632"/>
          <a:ext cx="8928992" cy="6692124"/>
        </p:xfrm>
        <a:graphic>
          <a:graphicData uri="http://schemas.openxmlformats.org/drawingml/2006/table">
            <a:tbl>
              <a:tblPr firstRow="1" firstCol="1" bandRow="1">
                <a:tableStyleId>{BDBED569-4797-4DF1-A0F4-6AAB3CD982D8}</a:tableStyleId>
              </a:tblPr>
              <a:tblGrid>
                <a:gridCol w="2592288">
                  <a:extLst>
                    <a:ext uri="{9D8B030D-6E8A-4147-A177-3AD203B41FA5}">
                      <a16:colId xmlns:a16="http://schemas.microsoft.com/office/drawing/2014/main" val="20000"/>
                    </a:ext>
                  </a:extLst>
                </a:gridCol>
                <a:gridCol w="6336704">
                  <a:extLst>
                    <a:ext uri="{9D8B030D-6E8A-4147-A177-3AD203B41FA5}">
                      <a16:colId xmlns:a16="http://schemas.microsoft.com/office/drawing/2014/main" val="20001"/>
                    </a:ext>
                  </a:extLst>
                </a:gridCol>
              </a:tblGrid>
              <a:tr h="401659">
                <a:tc gridSpan="2">
                  <a:txBody>
                    <a:bodyPr/>
                    <a:lstStyle/>
                    <a:p>
                      <a:pPr algn="ctr">
                        <a:spcAft>
                          <a:spcPts val="0"/>
                        </a:spcAft>
                      </a:pPr>
                      <a:r>
                        <a:rPr lang="vi-VN" sz="2400">
                          <a:effectLst/>
                          <a:latin typeface="+mj-lt"/>
                        </a:rPr>
                        <a:t>PHIẾU HỌC TẬP</a:t>
                      </a:r>
                      <a:endParaRPr lang="en-US" sz="1800">
                        <a:effectLst/>
                        <a:latin typeface="+mj-lt"/>
                        <a:ea typeface="Calibri"/>
                        <a:cs typeface="Times New Roman"/>
                      </a:endParaRPr>
                    </a:p>
                  </a:txBody>
                  <a:tcPr marL="68580" marR="68580" marT="0" marB="0" anchor="ctr">
                    <a:solidFill>
                      <a:schemeClr val="bg1"/>
                    </a:solidFill>
                  </a:tcPr>
                </a:tc>
                <a:tc hMerge="1">
                  <a:txBody>
                    <a:bodyPr/>
                    <a:lstStyle/>
                    <a:p>
                      <a:endParaRPr lang="en-US"/>
                    </a:p>
                  </a:txBody>
                  <a:tcPr/>
                </a:tc>
                <a:extLst>
                  <a:ext uri="{0D108BD9-81ED-4DB2-BD59-A6C34878D82A}">
                    <a16:rowId xmlns:a16="http://schemas.microsoft.com/office/drawing/2014/main" val="10000"/>
                  </a:ext>
                </a:extLst>
              </a:tr>
              <a:tr h="778510">
                <a:tc>
                  <a:txBody>
                    <a:bodyPr/>
                    <a:lstStyle/>
                    <a:p>
                      <a:pPr algn="ctr">
                        <a:spcAft>
                          <a:spcPts val="0"/>
                        </a:spcAft>
                      </a:pPr>
                      <a:r>
                        <a:rPr lang="vi-VN" sz="2400">
                          <a:effectLst/>
                          <a:latin typeface="+mj-lt"/>
                        </a:rPr>
                        <a:t>Các yếu tố</a:t>
                      </a:r>
                      <a:endParaRPr lang="en-US" sz="1800">
                        <a:effectLst/>
                        <a:latin typeface="+mj-lt"/>
                        <a:ea typeface="Calibri"/>
                        <a:cs typeface="Times New Roman"/>
                      </a:endParaRPr>
                    </a:p>
                  </a:txBody>
                  <a:tcPr marL="68580" marR="68580" marT="0" marB="0" anchor="ctr">
                    <a:solidFill>
                      <a:schemeClr val="bg1"/>
                    </a:solidFill>
                  </a:tcPr>
                </a:tc>
                <a:tc>
                  <a:txBody>
                    <a:bodyPr/>
                    <a:lstStyle/>
                    <a:p>
                      <a:pPr algn="ctr">
                        <a:spcAft>
                          <a:spcPts val="0"/>
                        </a:spcAft>
                      </a:pPr>
                      <a:r>
                        <a:rPr lang="vi-VN" sz="2400" b="1">
                          <a:effectLst/>
                          <a:latin typeface="+mj-lt"/>
                        </a:rPr>
                        <a:t>Đặc điểm – sản phẩm chính của ngành sản xuất</a:t>
                      </a:r>
                      <a:endParaRPr lang="en-US" sz="1800" b="1">
                        <a:effectLst/>
                        <a:latin typeface="+mj-lt"/>
                        <a:ea typeface="Calibri"/>
                        <a:cs typeface="Times New Roman"/>
                      </a:endParaRPr>
                    </a:p>
                  </a:txBody>
                  <a:tcPr marL="68580" marR="68580" marT="0" marB="0" anchor="ctr">
                    <a:solidFill>
                      <a:schemeClr val="bg1"/>
                    </a:solidFill>
                  </a:tcPr>
                </a:tc>
                <a:extLst>
                  <a:ext uri="{0D108BD9-81ED-4DB2-BD59-A6C34878D82A}">
                    <a16:rowId xmlns:a16="http://schemas.microsoft.com/office/drawing/2014/main" val="10001"/>
                  </a:ext>
                </a:extLst>
              </a:tr>
              <a:tr h="401659">
                <a:tc>
                  <a:txBody>
                    <a:bodyPr/>
                    <a:lstStyle/>
                    <a:p>
                      <a:pPr algn="l">
                        <a:spcAft>
                          <a:spcPts val="0"/>
                        </a:spcAft>
                      </a:pPr>
                      <a:r>
                        <a:rPr lang="vi-VN" sz="2200">
                          <a:effectLst/>
                          <a:latin typeface="+mj-lt"/>
                        </a:rPr>
                        <a:t>1. Vị trí địa lí</a:t>
                      </a:r>
                      <a:endParaRPr lang="en-US" sz="2200">
                        <a:effectLst/>
                        <a:latin typeface="+mj-lt"/>
                        <a:ea typeface="Calibri"/>
                        <a:cs typeface="Times New Roman"/>
                      </a:endParaRPr>
                    </a:p>
                  </a:txBody>
                  <a:tcPr marL="68580" marR="68580" marT="0" marB="0" anchor="ctr">
                    <a:solidFill>
                      <a:schemeClr val="bg1"/>
                    </a:solidFill>
                  </a:tcPr>
                </a:tc>
                <a:tc>
                  <a:txBody>
                    <a:bodyPr/>
                    <a:lstStyle/>
                    <a:p>
                      <a:pPr algn="just">
                        <a:spcAft>
                          <a:spcPts val="0"/>
                        </a:spcAft>
                      </a:pPr>
                      <a:endParaRPr lang="en-US" sz="1600">
                        <a:effectLst/>
                        <a:latin typeface="+mj-lt"/>
                        <a:ea typeface="Calibri"/>
                        <a:cs typeface="Times New Roman"/>
                      </a:endParaRPr>
                    </a:p>
                  </a:txBody>
                  <a:tcPr marL="68580" marR="68580" marT="0" marB="0" anchor="ctr">
                    <a:solidFill>
                      <a:schemeClr val="bg1"/>
                    </a:solidFill>
                  </a:tcPr>
                </a:tc>
                <a:extLst>
                  <a:ext uri="{0D108BD9-81ED-4DB2-BD59-A6C34878D82A}">
                    <a16:rowId xmlns:a16="http://schemas.microsoft.com/office/drawing/2014/main" val="10002"/>
                  </a:ext>
                </a:extLst>
              </a:tr>
              <a:tr h="401659">
                <a:tc>
                  <a:txBody>
                    <a:bodyPr/>
                    <a:lstStyle/>
                    <a:p>
                      <a:pPr algn="l">
                        <a:spcAft>
                          <a:spcPts val="0"/>
                        </a:spcAft>
                      </a:pPr>
                      <a:r>
                        <a:rPr lang="vi-VN" sz="2200">
                          <a:effectLst/>
                          <a:latin typeface="+mj-lt"/>
                        </a:rPr>
                        <a:t>2. Diện tích</a:t>
                      </a:r>
                      <a:endParaRPr lang="en-US" sz="2200">
                        <a:effectLst/>
                        <a:latin typeface="+mj-lt"/>
                        <a:ea typeface="Calibri"/>
                        <a:cs typeface="Times New Roman"/>
                      </a:endParaRPr>
                    </a:p>
                  </a:txBody>
                  <a:tcPr marL="68580" marR="68580" marT="0" marB="0" anchor="ctr">
                    <a:solidFill>
                      <a:schemeClr val="bg1"/>
                    </a:solidFill>
                  </a:tcPr>
                </a:tc>
                <a:tc>
                  <a:txBody>
                    <a:bodyPr/>
                    <a:lstStyle/>
                    <a:p>
                      <a:pPr algn="just">
                        <a:spcAft>
                          <a:spcPts val="0"/>
                        </a:spcAft>
                      </a:pPr>
                      <a:endParaRPr lang="en-US" sz="1600">
                        <a:effectLst/>
                        <a:latin typeface="+mj-lt"/>
                        <a:ea typeface="Calibri"/>
                        <a:cs typeface="Times New Roman"/>
                      </a:endParaRPr>
                    </a:p>
                  </a:txBody>
                  <a:tcPr marL="68580" marR="68580" marT="0" marB="0" anchor="ctr">
                    <a:solidFill>
                      <a:schemeClr val="bg1"/>
                    </a:solidFill>
                  </a:tcPr>
                </a:tc>
                <a:extLst>
                  <a:ext uri="{0D108BD9-81ED-4DB2-BD59-A6C34878D82A}">
                    <a16:rowId xmlns:a16="http://schemas.microsoft.com/office/drawing/2014/main" val="10003"/>
                  </a:ext>
                </a:extLst>
              </a:tr>
              <a:tr h="464785">
                <a:tc>
                  <a:txBody>
                    <a:bodyPr/>
                    <a:lstStyle/>
                    <a:p>
                      <a:pPr algn="l">
                        <a:spcAft>
                          <a:spcPts val="0"/>
                        </a:spcAft>
                      </a:pPr>
                      <a:r>
                        <a:rPr lang="vi-VN" sz="2200">
                          <a:effectLst/>
                          <a:latin typeface="+mj-lt"/>
                        </a:rPr>
                        <a:t>3. Địa hình</a:t>
                      </a:r>
                      <a:endParaRPr lang="en-US" sz="2200">
                        <a:effectLst/>
                        <a:latin typeface="+mj-lt"/>
                        <a:ea typeface="Calibri"/>
                        <a:cs typeface="Times New Roman"/>
                      </a:endParaRPr>
                    </a:p>
                  </a:txBody>
                  <a:tcPr marL="68580" marR="68580" marT="0" marB="0" anchor="ctr">
                    <a:solidFill>
                      <a:schemeClr val="bg1"/>
                    </a:solidFill>
                  </a:tcPr>
                </a:tc>
                <a:tc>
                  <a:txBody>
                    <a:bodyPr/>
                    <a:lstStyle/>
                    <a:p>
                      <a:pPr algn="just">
                        <a:spcAft>
                          <a:spcPts val="0"/>
                        </a:spcAft>
                      </a:pPr>
                      <a:endParaRPr lang="en-US" sz="1600">
                        <a:effectLst/>
                        <a:latin typeface="+mj-lt"/>
                        <a:ea typeface="Calibri"/>
                        <a:cs typeface="Times New Roman"/>
                      </a:endParaRPr>
                    </a:p>
                  </a:txBody>
                  <a:tcPr marL="68580" marR="68580" marT="0" marB="0" anchor="ctr">
                    <a:solidFill>
                      <a:schemeClr val="bg1"/>
                    </a:solidFill>
                  </a:tcPr>
                </a:tc>
                <a:extLst>
                  <a:ext uri="{0D108BD9-81ED-4DB2-BD59-A6C34878D82A}">
                    <a16:rowId xmlns:a16="http://schemas.microsoft.com/office/drawing/2014/main" val="10004"/>
                  </a:ext>
                </a:extLst>
              </a:tr>
              <a:tr h="401659">
                <a:tc>
                  <a:txBody>
                    <a:bodyPr/>
                    <a:lstStyle/>
                    <a:p>
                      <a:pPr algn="l">
                        <a:spcAft>
                          <a:spcPts val="0"/>
                        </a:spcAft>
                      </a:pPr>
                      <a:r>
                        <a:rPr lang="vi-VN" sz="2200">
                          <a:effectLst/>
                          <a:latin typeface="+mj-lt"/>
                        </a:rPr>
                        <a:t>4. Thủ đô</a:t>
                      </a:r>
                      <a:endParaRPr lang="en-US" sz="2200">
                        <a:effectLst/>
                        <a:latin typeface="+mj-lt"/>
                        <a:ea typeface="Calibri"/>
                        <a:cs typeface="Times New Roman"/>
                      </a:endParaRPr>
                    </a:p>
                  </a:txBody>
                  <a:tcPr marL="68580" marR="68580" marT="0" marB="0" anchor="ctr">
                    <a:solidFill>
                      <a:schemeClr val="bg1"/>
                    </a:solidFill>
                  </a:tcPr>
                </a:tc>
                <a:tc>
                  <a:txBody>
                    <a:bodyPr/>
                    <a:lstStyle/>
                    <a:p>
                      <a:pPr algn="just">
                        <a:spcAft>
                          <a:spcPts val="0"/>
                        </a:spcAft>
                      </a:pPr>
                      <a:endParaRPr lang="en-US" sz="1600">
                        <a:effectLst/>
                        <a:latin typeface="+mj-lt"/>
                        <a:ea typeface="Calibri"/>
                        <a:cs typeface="Times New Roman"/>
                      </a:endParaRPr>
                    </a:p>
                  </a:txBody>
                  <a:tcPr marL="68580" marR="68580" marT="0" marB="0" anchor="ctr">
                    <a:solidFill>
                      <a:schemeClr val="bg1"/>
                    </a:solidFill>
                  </a:tcPr>
                </a:tc>
                <a:extLst>
                  <a:ext uri="{0D108BD9-81ED-4DB2-BD59-A6C34878D82A}">
                    <a16:rowId xmlns:a16="http://schemas.microsoft.com/office/drawing/2014/main" val="10005"/>
                  </a:ext>
                </a:extLst>
              </a:tr>
              <a:tr h="401659">
                <a:tc>
                  <a:txBody>
                    <a:bodyPr/>
                    <a:lstStyle/>
                    <a:p>
                      <a:pPr algn="l">
                        <a:spcAft>
                          <a:spcPts val="0"/>
                        </a:spcAft>
                      </a:pPr>
                      <a:r>
                        <a:rPr lang="vi-VN" sz="2200">
                          <a:effectLst/>
                          <a:latin typeface="+mj-lt"/>
                        </a:rPr>
                        <a:t>5. Dân số</a:t>
                      </a:r>
                      <a:endParaRPr lang="en-US" sz="2200">
                        <a:effectLst/>
                        <a:latin typeface="+mj-lt"/>
                        <a:ea typeface="Calibri"/>
                        <a:cs typeface="Times New Roman"/>
                      </a:endParaRPr>
                    </a:p>
                  </a:txBody>
                  <a:tcPr marL="68580" marR="68580" marT="0" marB="0" anchor="ctr">
                    <a:solidFill>
                      <a:schemeClr val="bg1"/>
                    </a:solidFill>
                  </a:tcPr>
                </a:tc>
                <a:tc>
                  <a:txBody>
                    <a:bodyPr/>
                    <a:lstStyle/>
                    <a:p>
                      <a:pPr algn="just">
                        <a:spcAft>
                          <a:spcPts val="0"/>
                        </a:spcAft>
                      </a:pPr>
                      <a:endParaRPr lang="en-US" sz="1600">
                        <a:effectLst/>
                        <a:latin typeface="+mj-lt"/>
                        <a:ea typeface="Calibri"/>
                        <a:cs typeface="Times New Roman"/>
                      </a:endParaRPr>
                    </a:p>
                  </a:txBody>
                  <a:tcPr marL="68580" marR="68580" marT="0" marB="0" anchor="ctr">
                    <a:solidFill>
                      <a:schemeClr val="bg1"/>
                    </a:solidFill>
                  </a:tcPr>
                </a:tc>
                <a:extLst>
                  <a:ext uri="{0D108BD9-81ED-4DB2-BD59-A6C34878D82A}">
                    <a16:rowId xmlns:a16="http://schemas.microsoft.com/office/drawing/2014/main" val="10006"/>
                  </a:ext>
                </a:extLst>
              </a:tr>
              <a:tr h="852866">
                <a:tc>
                  <a:txBody>
                    <a:bodyPr/>
                    <a:lstStyle/>
                    <a:p>
                      <a:pPr algn="l">
                        <a:spcAft>
                          <a:spcPts val="0"/>
                        </a:spcAft>
                      </a:pPr>
                      <a:r>
                        <a:rPr lang="vi-VN" sz="2200">
                          <a:effectLst/>
                          <a:latin typeface="+mj-lt"/>
                        </a:rPr>
                        <a:t>6. Khí hậu</a:t>
                      </a:r>
                      <a:endParaRPr lang="en-US" sz="2200">
                        <a:effectLst/>
                        <a:latin typeface="+mj-lt"/>
                        <a:ea typeface="Calibri"/>
                        <a:cs typeface="Times New Roman"/>
                      </a:endParaRPr>
                    </a:p>
                  </a:txBody>
                  <a:tcPr marL="68580" marR="68580" marT="0" marB="0" anchor="ctr">
                    <a:solidFill>
                      <a:schemeClr val="bg1"/>
                    </a:solidFill>
                  </a:tcPr>
                </a:tc>
                <a:tc>
                  <a:txBody>
                    <a:bodyPr/>
                    <a:lstStyle/>
                    <a:p>
                      <a:pPr algn="just">
                        <a:spcAft>
                          <a:spcPts val="0"/>
                        </a:spcAft>
                      </a:pPr>
                      <a:endParaRPr lang="en-US" sz="1600">
                        <a:effectLst/>
                        <a:latin typeface="+mj-lt"/>
                        <a:ea typeface="Calibri"/>
                        <a:cs typeface="Times New Roman"/>
                      </a:endParaRPr>
                    </a:p>
                  </a:txBody>
                  <a:tcPr marL="68580" marR="68580" marT="0" marB="0" anchor="ctr">
                    <a:solidFill>
                      <a:schemeClr val="bg1"/>
                    </a:solidFill>
                  </a:tcPr>
                </a:tc>
                <a:extLst>
                  <a:ext uri="{0D108BD9-81ED-4DB2-BD59-A6C34878D82A}">
                    <a16:rowId xmlns:a16="http://schemas.microsoft.com/office/drawing/2014/main" val="10007"/>
                  </a:ext>
                </a:extLst>
              </a:tr>
              <a:tr h="803318">
                <a:tc>
                  <a:txBody>
                    <a:bodyPr/>
                    <a:lstStyle/>
                    <a:p>
                      <a:pPr algn="l">
                        <a:spcAft>
                          <a:spcPts val="0"/>
                        </a:spcAft>
                      </a:pPr>
                      <a:r>
                        <a:rPr lang="vi-VN" sz="2200">
                          <a:effectLst/>
                          <a:latin typeface="+mj-lt"/>
                        </a:rPr>
                        <a:t>7. Tài nguyên, khoáng sản</a:t>
                      </a:r>
                      <a:endParaRPr lang="en-US" sz="2200">
                        <a:effectLst/>
                        <a:latin typeface="+mj-lt"/>
                        <a:ea typeface="Calibri"/>
                        <a:cs typeface="Times New Roman"/>
                      </a:endParaRPr>
                    </a:p>
                  </a:txBody>
                  <a:tcPr marL="68580" marR="68580" marT="0" marB="0" anchor="ctr">
                    <a:solidFill>
                      <a:schemeClr val="bg1"/>
                    </a:solidFill>
                  </a:tcPr>
                </a:tc>
                <a:tc>
                  <a:txBody>
                    <a:bodyPr/>
                    <a:lstStyle/>
                    <a:p>
                      <a:pPr algn="just">
                        <a:spcAft>
                          <a:spcPts val="0"/>
                        </a:spcAft>
                      </a:pPr>
                      <a:endParaRPr lang="en-US" sz="1600">
                        <a:effectLst/>
                        <a:latin typeface="+mj-lt"/>
                        <a:ea typeface="Calibri"/>
                        <a:cs typeface="Times New Roman"/>
                      </a:endParaRPr>
                    </a:p>
                  </a:txBody>
                  <a:tcPr marL="68580" marR="68580" marT="0" marB="0" anchor="ctr">
                    <a:solidFill>
                      <a:schemeClr val="bg1"/>
                    </a:solidFill>
                  </a:tcPr>
                </a:tc>
                <a:extLst>
                  <a:ext uri="{0D108BD9-81ED-4DB2-BD59-A6C34878D82A}">
                    <a16:rowId xmlns:a16="http://schemas.microsoft.com/office/drawing/2014/main" val="10008"/>
                  </a:ext>
                </a:extLst>
              </a:tr>
              <a:tr h="803318">
                <a:tc>
                  <a:txBody>
                    <a:bodyPr/>
                    <a:lstStyle/>
                    <a:p>
                      <a:pPr algn="l">
                        <a:spcAft>
                          <a:spcPts val="0"/>
                        </a:spcAft>
                      </a:pPr>
                      <a:r>
                        <a:rPr lang="vi-VN" sz="2200">
                          <a:effectLst/>
                          <a:latin typeface="+mj-lt"/>
                        </a:rPr>
                        <a:t>8. Sản phẩm công nghiệp</a:t>
                      </a:r>
                      <a:endParaRPr lang="en-US" sz="2200">
                        <a:effectLst/>
                        <a:latin typeface="+mj-lt"/>
                      </a:endParaRPr>
                    </a:p>
                    <a:p>
                      <a:pPr algn="l">
                        <a:spcAft>
                          <a:spcPts val="0"/>
                        </a:spcAft>
                      </a:pPr>
                      <a:r>
                        <a:rPr lang="vi-VN" sz="2200">
                          <a:effectLst/>
                          <a:latin typeface="+mj-lt"/>
                        </a:rPr>
                        <a:t> </a:t>
                      </a:r>
                      <a:endParaRPr lang="en-US" sz="2200">
                        <a:effectLst/>
                        <a:latin typeface="+mj-lt"/>
                        <a:ea typeface="Calibri"/>
                        <a:cs typeface="Times New Roman"/>
                      </a:endParaRPr>
                    </a:p>
                  </a:txBody>
                  <a:tcPr marL="68580" marR="68580" marT="0" marB="0" anchor="ctr">
                    <a:solidFill>
                      <a:schemeClr val="bg1"/>
                    </a:solidFill>
                  </a:tcPr>
                </a:tc>
                <a:tc>
                  <a:txBody>
                    <a:bodyPr/>
                    <a:lstStyle/>
                    <a:p>
                      <a:pPr algn="just">
                        <a:spcAft>
                          <a:spcPts val="0"/>
                        </a:spcAft>
                      </a:pPr>
                      <a:endParaRPr lang="en-US" sz="1600">
                        <a:effectLst/>
                        <a:latin typeface="+mj-lt"/>
                        <a:ea typeface="Calibri"/>
                        <a:cs typeface="Times New Roman"/>
                      </a:endParaRPr>
                    </a:p>
                  </a:txBody>
                  <a:tcPr marL="68580" marR="68580" marT="0" marB="0" anchor="ctr">
                    <a:solidFill>
                      <a:schemeClr val="bg1"/>
                    </a:solidFill>
                  </a:tcPr>
                </a:tc>
                <a:extLst>
                  <a:ext uri="{0D108BD9-81ED-4DB2-BD59-A6C34878D82A}">
                    <a16:rowId xmlns:a16="http://schemas.microsoft.com/office/drawing/2014/main" val="10009"/>
                  </a:ext>
                </a:extLst>
              </a:tr>
              <a:tr h="778510">
                <a:tc>
                  <a:txBody>
                    <a:bodyPr/>
                    <a:lstStyle/>
                    <a:p>
                      <a:pPr algn="l">
                        <a:spcAft>
                          <a:spcPts val="0"/>
                        </a:spcAft>
                      </a:pPr>
                      <a:r>
                        <a:rPr lang="vi-VN" sz="2200">
                          <a:effectLst/>
                          <a:latin typeface="+mj-lt"/>
                        </a:rPr>
                        <a:t>9. Sản phẩm nông nghiệp</a:t>
                      </a:r>
                      <a:endParaRPr lang="en-US" sz="2200">
                        <a:effectLst/>
                        <a:latin typeface="+mj-lt"/>
                        <a:ea typeface="Calibri"/>
                        <a:cs typeface="Times New Roman"/>
                      </a:endParaRPr>
                    </a:p>
                  </a:txBody>
                  <a:tcPr marL="68580" marR="68580" marT="0" marB="0" anchor="ctr">
                    <a:solidFill>
                      <a:schemeClr val="bg1"/>
                    </a:solidFill>
                  </a:tcPr>
                </a:tc>
                <a:tc>
                  <a:txBody>
                    <a:bodyPr/>
                    <a:lstStyle/>
                    <a:p>
                      <a:pPr algn="just">
                        <a:spcAft>
                          <a:spcPts val="0"/>
                        </a:spcAft>
                      </a:pPr>
                      <a:endParaRPr lang="en-US" sz="1600">
                        <a:effectLst/>
                        <a:latin typeface="+mj-lt"/>
                        <a:ea typeface="Calibri"/>
                        <a:cs typeface="Times New Roman"/>
                      </a:endParaRPr>
                    </a:p>
                  </a:txBody>
                  <a:tcPr marL="68580" marR="68580" marT="0" marB="0" anchor="ctr">
                    <a:solidFill>
                      <a:schemeClr val="bg1"/>
                    </a:solidFill>
                  </a:tcPr>
                </a:tc>
                <a:extLst>
                  <a:ext uri="{0D108BD9-81ED-4DB2-BD59-A6C34878D82A}">
                    <a16:rowId xmlns:a16="http://schemas.microsoft.com/office/drawing/2014/main" val="10010"/>
                  </a:ext>
                </a:extLst>
              </a:tr>
            </a:tbl>
          </a:graphicData>
        </a:graphic>
      </p:graphicFrame>
      <p:sp>
        <p:nvSpPr>
          <p:cNvPr id="4" name="TextBox 3"/>
          <p:cNvSpPr txBox="1"/>
          <p:nvPr/>
        </p:nvSpPr>
        <p:spPr>
          <a:xfrm>
            <a:off x="4583832" y="1301860"/>
            <a:ext cx="5976664" cy="830997"/>
          </a:xfrm>
          <a:prstGeom prst="rect">
            <a:avLst/>
          </a:prstGeom>
          <a:noFill/>
        </p:spPr>
        <p:txBody>
          <a:bodyPr wrap="square" rtlCol="0">
            <a:spAutoFit/>
          </a:bodyPr>
          <a:lstStyle/>
          <a:p>
            <a:r>
              <a:rPr lang="vi-VN" sz="2400" i="1">
                <a:latin typeface="+mj-lt"/>
              </a:rPr>
              <a:t>Nằm ở Đông Âu, Bắc Á</a:t>
            </a:r>
            <a:endParaRPr lang="en-US" i="1">
              <a:latin typeface="+mj-lt"/>
              <a:ea typeface="Calibri"/>
              <a:cs typeface="Times New Roman"/>
            </a:endParaRPr>
          </a:p>
          <a:p>
            <a:endParaRPr lang="en-US" sz="2400" i="1">
              <a:latin typeface="+mj-lt"/>
            </a:endParaRPr>
          </a:p>
        </p:txBody>
      </p:sp>
      <p:sp>
        <p:nvSpPr>
          <p:cNvPr id="5" name="TextBox 4"/>
          <p:cNvSpPr txBox="1"/>
          <p:nvPr/>
        </p:nvSpPr>
        <p:spPr>
          <a:xfrm>
            <a:off x="4583832" y="1700809"/>
            <a:ext cx="5976664" cy="461665"/>
          </a:xfrm>
          <a:prstGeom prst="rect">
            <a:avLst/>
          </a:prstGeom>
          <a:noFill/>
        </p:spPr>
        <p:txBody>
          <a:bodyPr wrap="square" rtlCol="0">
            <a:spAutoFit/>
          </a:bodyPr>
          <a:lstStyle/>
          <a:p>
            <a:r>
              <a:rPr lang="vi-VN" sz="2400" i="1">
                <a:latin typeface="+mj-lt"/>
              </a:rPr>
              <a:t>Lớn nhất thế giới, 17 triệu km</a:t>
            </a:r>
            <a:r>
              <a:rPr lang="vi-VN" sz="2400" i="1" baseline="30000">
                <a:latin typeface="+mj-lt"/>
              </a:rPr>
              <a:t>2</a:t>
            </a:r>
            <a:endParaRPr lang="en-US" sz="2400" i="1">
              <a:latin typeface="+mj-lt"/>
            </a:endParaRPr>
          </a:p>
        </p:txBody>
      </p:sp>
      <p:sp>
        <p:nvSpPr>
          <p:cNvPr id="6" name="TextBox 5"/>
          <p:cNvSpPr txBox="1"/>
          <p:nvPr/>
        </p:nvSpPr>
        <p:spPr>
          <a:xfrm>
            <a:off x="4583832" y="2132857"/>
            <a:ext cx="5976664" cy="461665"/>
          </a:xfrm>
          <a:prstGeom prst="rect">
            <a:avLst/>
          </a:prstGeom>
          <a:noFill/>
        </p:spPr>
        <p:txBody>
          <a:bodyPr wrap="square" rtlCol="0">
            <a:spAutoFit/>
          </a:bodyPr>
          <a:lstStyle/>
          <a:p>
            <a:r>
              <a:rPr lang="vi-VN" sz="2400" i="1">
                <a:latin typeface="+mj-lt"/>
              </a:rPr>
              <a:t>Đồng bằng và đồi núi thấp</a:t>
            </a:r>
            <a:endParaRPr lang="en-US" sz="2400" i="1">
              <a:latin typeface="+mj-lt"/>
            </a:endParaRPr>
          </a:p>
        </p:txBody>
      </p:sp>
      <p:sp>
        <p:nvSpPr>
          <p:cNvPr id="8" name="TextBox 7"/>
          <p:cNvSpPr txBox="1"/>
          <p:nvPr/>
        </p:nvSpPr>
        <p:spPr>
          <a:xfrm>
            <a:off x="4583832" y="2598414"/>
            <a:ext cx="5976664" cy="461665"/>
          </a:xfrm>
          <a:prstGeom prst="rect">
            <a:avLst/>
          </a:prstGeom>
          <a:noFill/>
        </p:spPr>
        <p:txBody>
          <a:bodyPr wrap="square" rtlCol="0">
            <a:spAutoFit/>
          </a:bodyPr>
          <a:lstStyle/>
          <a:p>
            <a:r>
              <a:rPr lang="vi-VN" sz="2400" i="1">
                <a:latin typeface="+mj-lt"/>
              </a:rPr>
              <a:t>Mát – xcơ – va </a:t>
            </a:r>
            <a:endParaRPr lang="en-US" sz="2400" i="1">
              <a:latin typeface="+mj-lt"/>
            </a:endParaRPr>
          </a:p>
        </p:txBody>
      </p:sp>
      <p:sp>
        <p:nvSpPr>
          <p:cNvPr id="9" name="TextBox 8"/>
          <p:cNvSpPr txBox="1"/>
          <p:nvPr/>
        </p:nvSpPr>
        <p:spPr>
          <a:xfrm>
            <a:off x="4583832" y="2989812"/>
            <a:ext cx="5976664" cy="461665"/>
          </a:xfrm>
          <a:prstGeom prst="rect">
            <a:avLst/>
          </a:prstGeom>
          <a:noFill/>
        </p:spPr>
        <p:txBody>
          <a:bodyPr wrap="square" rtlCol="0">
            <a:spAutoFit/>
          </a:bodyPr>
          <a:lstStyle/>
          <a:p>
            <a:r>
              <a:rPr lang="vi-VN" sz="2400" i="1">
                <a:latin typeface="+mj-lt"/>
              </a:rPr>
              <a:t>144,1 triệu người</a:t>
            </a:r>
            <a:endParaRPr lang="en-US" sz="2400" i="1">
              <a:latin typeface="+mj-lt"/>
            </a:endParaRPr>
          </a:p>
        </p:txBody>
      </p:sp>
      <p:sp>
        <p:nvSpPr>
          <p:cNvPr id="10" name="TextBox 9"/>
          <p:cNvSpPr txBox="1"/>
          <p:nvPr/>
        </p:nvSpPr>
        <p:spPr>
          <a:xfrm>
            <a:off x="4583832" y="3356993"/>
            <a:ext cx="5976664" cy="830997"/>
          </a:xfrm>
          <a:prstGeom prst="rect">
            <a:avLst/>
          </a:prstGeom>
          <a:noFill/>
        </p:spPr>
        <p:txBody>
          <a:bodyPr wrap="square" rtlCol="0">
            <a:spAutoFit/>
          </a:bodyPr>
          <a:lstStyle/>
          <a:p>
            <a:r>
              <a:rPr lang="vi-VN" sz="2400" i="1">
                <a:latin typeface="+mj-lt"/>
              </a:rPr>
              <a:t>Phần lãnh thổ rộng lớn của Liên Bang Nga ở châu Á có khí hậu khắc nghiệt.</a:t>
            </a:r>
            <a:endParaRPr lang="en-US" sz="2400" i="1">
              <a:latin typeface="+mj-lt"/>
            </a:endParaRPr>
          </a:p>
        </p:txBody>
      </p:sp>
      <p:sp>
        <p:nvSpPr>
          <p:cNvPr id="11" name="TextBox 10"/>
          <p:cNvSpPr txBox="1"/>
          <p:nvPr/>
        </p:nvSpPr>
        <p:spPr>
          <a:xfrm>
            <a:off x="4583832" y="4221089"/>
            <a:ext cx="5976664" cy="830997"/>
          </a:xfrm>
          <a:prstGeom prst="rect">
            <a:avLst/>
          </a:prstGeom>
          <a:noFill/>
        </p:spPr>
        <p:txBody>
          <a:bodyPr wrap="square" rtlCol="0">
            <a:spAutoFit/>
          </a:bodyPr>
          <a:lstStyle/>
          <a:p>
            <a:r>
              <a:rPr lang="vi-VN" sz="2400" i="1">
                <a:latin typeface="+mj-lt"/>
              </a:rPr>
              <a:t>Rừng tai – ga, dầu mỏ, khí tự nhiên, than đá, quặng sắt, ...</a:t>
            </a:r>
            <a:endParaRPr lang="en-US" sz="2400" i="1">
              <a:latin typeface="+mj-lt"/>
            </a:endParaRPr>
          </a:p>
        </p:txBody>
      </p:sp>
      <p:sp>
        <p:nvSpPr>
          <p:cNvPr id="12" name="TextBox 11"/>
          <p:cNvSpPr txBox="1"/>
          <p:nvPr/>
        </p:nvSpPr>
        <p:spPr>
          <a:xfrm>
            <a:off x="4583832" y="5199584"/>
            <a:ext cx="5976664" cy="461665"/>
          </a:xfrm>
          <a:prstGeom prst="rect">
            <a:avLst/>
          </a:prstGeom>
          <a:noFill/>
        </p:spPr>
        <p:txBody>
          <a:bodyPr wrap="square" rtlCol="0">
            <a:spAutoFit/>
          </a:bodyPr>
          <a:lstStyle/>
          <a:p>
            <a:r>
              <a:rPr lang="vi-VN" sz="2400" i="1">
                <a:latin typeface="+mj-lt"/>
              </a:rPr>
              <a:t>Máy móc, thiết bị, phương tiện giao thông, ...</a:t>
            </a:r>
            <a:endParaRPr lang="en-US" sz="2400" i="1">
              <a:latin typeface="+mj-lt"/>
            </a:endParaRPr>
          </a:p>
        </p:txBody>
      </p:sp>
      <p:sp>
        <p:nvSpPr>
          <p:cNvPr id="13" name="TextBox 12"/>
          <p:cNvSpPr txBox="1"/>
          <p:nvPr/>
        </p:nvSpPr>
        <p:spPr>
          <a:xfrm>
            <a:off x="4583832" y="6135688"/>
            <a:ext cx="5976664" cy="461665"/>
          </a:xfrm>
          <a:prstGeom prst="rect">
            <a:avLst/>
          </a:prstGeom>
          <a:noFill/>
        </p:spPr>
        <p:txBody>
          <a:bodyPr wrap="square" rtlCol="0">
            <a:spAutoFit/>
          </a:bodyPr>
          <a:lstStyle/>
          <a:p>
            <a:r>
              <a:rPr lang="vi-VN" sz="2400" i="1">
                <a:latin typeface="+mj-lt"/>
              </a:rPr>
              <a:t>Lúa mì, khoai tây và gia súc, gia cầm, ...</a:t>
            </a:r>
            <a:endParaRPr lang="en-US" sz="2400" i="1">
              <a:latin typeface="+mj-lt"/>
            </a:endParaRPr>
          </a:p>
        </p:txBody>
      </p:sp>
    </p:spTree>
    <p:extLst>
      <p:ext uri="{BB962C8B-B14F-4D97-AF65-F5344CB8AC3E}">
        <p14:creationId xmlns:p14="http://schemas.microsoft.com/office/powerpoint/2010/main" val="352776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arn(inVertical)">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P spid="10" grpId="0"/>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1282750"/>
            <a:ext cx="8229600" cy="3442394"/>
          </a:xfrm>
        </p:spPr>
        <p:txBody>
          <a:bodyPr>
            <a:normAutofit fontScale="90000"/>
          </a:bodyPr>
          <a:lstStyle/>
          <a:p>
            <a:pPr algn="just"/>
            <a:r>
              <a:rPr lang="vi-VN" b="1">
                <a:solidFill>
                  <a:srgbClr val="0070C0"/>
                </a:solidFill>
              </a:rPr>
              <a:t>Các em cùng quan sát một số hình ảnh, cảnh đẹp đặc trưng của Liên Bang Nga – những nơi mà du khách không thể bỏ qua khi đến với đất nước tươi đẹp này.</a:t>
            </a:r>
            <a:endParaRPr lang="en-US" b="1">
              <a:solidFill>
                <a:srgbClr val="0070C0"/>
              </a:solidFill>
            </a:endParaRPr>
          </a:p>
        </p:txBody>
      </p:sp>
    </p:spTree>
    <p:extLst>
      <p:ext uri="{BB962C8B-B14F-4D97-AF65-F5344CB8AC3E}">
        <p14:creationId xmlns:p14="http://schemas.microsoft.com/office/powerpoint/2010/main" val="39987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Q trường Đỏ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2"/>
          <p:cNvSpPr txBox="1">
            <a:spLocks noChangeArrowheads="1"/>
          </p:cNvSpPr>
          <p:nvPr/>
        </p:nvSpPr>
        <p:spPr bwMode="auto">
          <a:xfrm>
            <a:off x="2133600" y="6461125"/>
            <a:ext cx="815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charset="0"/>
                <a:cs typeface="Arial" charset="0"/>
              </a:defRPr>
            </a:lvl1pPr>
            <a:lvl2pPr marL="742950" indent="-285750">
              <a:defRPr sz="2000" b="1">
                <a:solidFill>
                  <a:schemeClr val="tx1"/>
                </a:solidFill>
                <a:latin typeface="Arial" charset="0"/>
                <a:cs typeface="Arial" charset="0"/>
              </a:defRPr>
            </a:lvl2pPr>
            <a:lvl3pPr marL="1143000" indent="-228600">
              <a:defRPr sz="2000" b="1">
                <a:solidFill>
                  <a:schemeClr val="tx1"/>
                </a:solidFill>
                <a:latin typeface="Arial" charset="0"/>
                <a:cs typeface="Arial" charset="0"/>
              </a:defRPr>
            </a:lvl3pPr>
            <a:lvl4pPr marL="1600200" indent="-228600">
              <a:defRPr sz="2000" b="1">
                <a:solidFill>
                  <a:schemeClr val="tx1"/>
                </a:solidFill>
                <a:latin typeface="Arial" charset="0"/>
                <a:cs typeface="Arial" charset="0"/>
              </a:defRPr>
            </a:lvl4pPr>
            <a:lvl5pPr marL="2057400" indent="-22860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algn="ctr"/>
            <a:r>
              <a:rPr lang="en-US">
                <a:solidFill>
                  <a:srgbClr val="000099"/>
                </a:solidFill>
                <a:latin typeface="Times New Roman" pitchFamily="18" charset="0"/>
              </a:rPr>
              <a:t>TRUNG TÂM THỦ ĐÔ MÁT-XCƠ-VA</a:t>
            </a:r>
          </a:p>
        </p:txBody>
      </p:sp>
    </p:spTree>
    <p:extLst>
      <p:ext uri="{BB962C8B-B14F-4D97-AF65-F5344CB8AC3E}">
        <p14:creationId xmlns:p14="http://schemas.microsoft.com/office/powerpoint/2010/main" val="100372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4373564" y="6400801"/>
            <a:ext cx="30203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b="1">
                <a:solidFill>
                  <a:schemeClr val="tx1"/>
                </a:solidFill>
                <a:latin typeface="Arial" charset="0"/>
                <a:cs typeface="Arial" charset="0"/>
              </a:defRPr>
            </a:lvl1pPr>
            <a:lvl2pPr marL="742950" indent="-285750">
              <a:defRPr sz="2000" b="1">
                <a:solidFill>
                  <a:schemeClr val="tx1"/>
                </a:solidFill>
                <a:latin typeface="Arial" charset="0"/>
                <a:cs typeface="Arial" charset="0"/>
              </a:defRPr>
            </a:lvl2pPr>
            <a:lvl3pPr marL="1143000" indent="-228600">
              <a:defRPr sz="2000" b="1">
                <a:solidFill>
                  <a:schemeClr val="tx1"/>
                </a:solidFill>
                <a:latin typeface="Arial" charset="0"/>
                <a:cs typeface="Arial" charset="0"/>
              </a:defRPr>
            </a:lvl3pPr>
            <a:lvl4pPr marL="1600200" indent="-228600">
              <a:defRPr sz="2000" b="1">
                <a:solidFill>
                  <a:schemeClr val="tx1"/>
                </a:solidFill>
                <a:latin typeface="Arial" charset="0"/>
                <a:cs typeface="Arial" charset="0"/>
              </a:defRPr>
            </a:lvl4pPr>
            <a:lvl5pPr marL="2057400" indent="-22860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eaLnBrk="1" hangingPunct="1"/>
            <a:r>
              <a:rPr lang="en-US" sz="2400">
                <a:solidFill>
                  <a:srgbClr val="000099"/>
                </a:solidFill>
              </a:rPr>
              <a:t>Cung điện </a:t>
            </a:r>
            <a:r>
              <a:rPr lang="vi-VN" sz="2400">
                <a:solidFill>
                  <a:srgbClr val="000099"/>
                </a:solidFill>
              </a:rPr>
              <a:t>K</a:t>
            </a:r>
            <a:r>
              <a:rPr lang="en-US" sz="2400">
                <a:solidFill>
                  <a:srgbClr val="000099"/>
                </a:solidFill>
              </a:rPr>
              <a:t>rem-lin</a:t>
            </a:r>
          </a:p>
        </p:txBody>
      </p:sp>
      <p:pic>
        <p:nvPicPr>
          <p:cNvPr id="4" name="Picture 5" descr="https://www.naciholidays.vn/Media/giangggg/dia-diem-du-lich-ng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899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5 Địa điểm du lịch Nga tráng lệ bạn nên tham quan - DH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6641" y="0"/>
            <a:ext cx="9161359" cy="62901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0" y="6290156"/>
            <a:ext cx="9144000" cy="523220"/>
          </a:xfrm>
          <a:prstGeom prst="rect">
            <a:avLst/>
          </a:prstGeom>
          <a:noFill/>
        </p:spPr>
        <p:txBody>
          <a:bodyPr wrap="square" rtlCol="0">
            <a:spAutoFit/>
          </a:bodyPr>
          <a:lstStyle/>
          <a:p>
            <a:pPr algn="ctr"/>
            <a:r>
              <a:rPr lang="vi-VN" sz="2800" b="1">
                <a:solidFill>
                  <a:srgbClr val="0070C0"/>
                </a:solidFill>
                <a:latin typeface="+mj-lt"/>
              </a:rPr>
              <a:t>Quảng trường Đỏ với nét đẹp vừa hiện đại vừa uy nghi</a:t>
            </a:r>
            <a:endParaRPr lang="en-US" sz="2800" b="1">
              <a:solidFill>
                <a:srgbClr val="0070C0"/>
              </a:solidFill>
              <a:latin typeface="+mj-lt"/>
            </a:endParaRPr>
          </a:p>
        </p:txBody>
      </p:sp>
    </p:spTree>
    <p:extLst>
      <p:ext uri="{BB962C8B-B14F-4D97-AF65-F5344CB8AC3E}">
        <p14:creationId xmlns:p14="http://schemas.microsoft.com/office/powerpoint/2010/main" val="274966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2)">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524000" y="6361114"/>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charset="0"/>
                <a:cs typeface="Arial" charset="0"/>
              </a:defRPr>
            </a:lvl1pPr>
            <a:lvl2pPr marL="742950" indent="-285750">
              <a:defRPr sz="2000" b="1">
                <a:solidFill>
                  <a:schemeClr val="tx1"/>
                </a:solidFill>
                <a:latin typeface="Arial" charset="0"/>
                <a:cs typeface="Arial" charset="0"/>
              </a:defRPr>
            </a:lvl2pPr>
            <a:lvl3pPr marL="1143000" indent="-228600">
              <a:defRPr sz="2000" b="1">
                <a:solidFill>
                  <a:schemeClr val="tx1"/>
                </a:solidFill>
                <a:latin typeface="Arial" charset="0"/>
                <a:cs typeface="Arial" charset="0"/>
              </a:defRPr>
            </a:lvl3pPr>
            <a:lvl4pPr marL="1600200" indent="-228600">
              <a:defRPr sz="2000" b="1">
                <a:solidFill>
                  <a:schemeClr val="tx1"/>
                </a:solidFill>
                <a:latin typeface="Arial" charset="0"/>
                <a:cs typeface="Arial" charset="0"/>
              </a:defRPr>
            </a:lvl4pPr>
            <a:lvl5pPr marL="2057400" indent="-22860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algn="ctr" eaLnBrk="1" hangingPunct="1"/>
            <a:r>
              <a:rPr lang="en-US" sz="2400">
                <a:solidFill>
                  <a:srgbClr val="0070C0"/>
                </a:solidFill>
              </a:rPr>
              <a:t>Thánh đường </a:t>
            </a:r>
            <a:r>
              <a:rPr lang="en-US" sz="2400" i="1">
                <a:solidFill>
                  <a:srgbClr val="0070C0"/>
                </a:solidFill>
              </a:rPr>
              <a:t>Saint Basils</a:t>
            </a:r>
            <a:r>
              <a:rPr lang="en-US" sz="2400">
                <a:solidFill>
                  <a:srgbClr val="0070C0"/>
                </a:solidFill>
              </a:rPr>
              <a:t> lung linh rực rỡ</a:t>
            </a:r>
          </a:p>
        </p:txBody>
      </p:sp>
      <p:pic>
        <p:nvPicPr>
          <p:cNvPr id="4" name="Picture 5" descr="dia-diem-du-lich-ng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101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67408" y="1600201"/>
            <a:ext cx="10873208" cy="4525963"/>
          </a:xfrm>
        </p:spPr>
        <p:txBody>
          <a:bodyPr>
            <a:noAutofit/>
          </a:bodyPr>
          <a:lstStyle/>
          <a:p>
            <a:pPr marL="0" indent="0" algn="just">
              <a:buNone/>
            </a:pPr>
            <a:endParaRPr lang="vi-VN" b="1" dirty="0">
              <a:solidFill>
                <a:srgbClr val="0070C0"/>
              </a:solidFill>
            </a:endParaRPr>
          </a:p>
          <a:p>
            <a:pPr marL="514350" indent="-514350" algn="just">
              <a:buAutoNum type="arabicPeriod"/>
            </a:pPr>
            <a:r>
              <a:rPr lang="vi-VN" b="1" dirty="0">
                <a:solidFill>
                  <a:srgbClr val="0070C0"/>
                </a:solidFill>
              </a:rPr>
              <a:t>Châu Âu nằm ở phía nào của châu Á và nơi đây có khí hậu như thế nào?</a:t>
            </a:r>
          </a:p>
          <a:p>
            <a:pPr marL="0" indent="0" algn="just">
              <a:buNone/>
            </a:pPr>
            <a:endParaRPr lang="vi-VN" b="1" dirty="0">
              <a:solidFill>
                <a:srgbClr val="0070C0"/>
              </a:solidFill>
            </a:endParaRPr>
          </a:p>
          <a:p>
            <a:pPr marL="0" indent="0" algn="just">
              <a:buNone/>
            </a:pPr>
            <a:r>
              <a:rPr lang="vi-VN" b="1" dirty="0">
                <a:solidFill>
                  <a:srgbClr val="FF0000"/>
                </a:solidFill>
                <a:sym typeface="Wingdings" pitchFamily="2" charset="2"/>
              </a:rPr>
              <a:t></a:t>
            </a:r>
            <a:r>
              <a:rPr lang="vi-VN" b="1" dirty="0">
                <a:sym typeface="Wingdings" pitchFamily="2" charset="2"/>
              </a:rPr>
              <a:t> </a:t>
            </a:r>
            <a:r>
              <a:rPr lang="vi-VN" b="1" dirty="0"/>
              <a:t>Châu Âu nằm ở phía tây châu Á, có khí hậu ôn hòa.</a:t>
            </a:r>
            <a:endParaRPr lang="en-US" b="1" dirty="0"/>
          </a:p>
        </p:txBody>
      </p:sp>
      <p:sp>
        <p:nvSpPr>
          <p:cNvPr id="4" name="Title 1"/>
          <p:cNvSpPr>
            <a:spLocks noGrp="1"/>
          </p:cNvSpPr>
          <p:nvPr>
            <p:ph type="title" idx="4294967295"/>
          </p:nvPr>
        </p:nvSpPr>
        <p:spPr>
          <a:xfrm>
            <a:off x="2135561" y="476251"/>
            <a:ext cx="7920037" cy="792163"/>
          </a:xfrm>
        </p:spPr>
        <p:txBody>
          <a:bodyPr>
            <a:normAutofit/>
          </a:bodyPr>
          <a:lstStyle/>
          <a:p>
            <a:pPr algn="ctr"/>
            <a:r>
              <a:rPr lang="vi-VN" b="1">
                <a:solidFill>
                  <a:srgbClr val="FF0000"/>
                </a:solidFill>
              </a:rPr>
              <a:t>KIỂM TRA BÀI CŨ</a:t>
            </a:r>
            <a:endParaRPr lang="en-US" b="1">
              <a:solidFill>
                <a:srgbClr val="FF0000"/>
              </a:solidFill>
            </a:endParaRPr>
          </a:p>
        </p:txBody>
      </p:sp>
    </p:spTree>
    <p:extLst>
      <p:ext uri="{BB962C8B-B14F-4D97-AF65-F5344CB8AC3E}">
        <p14:creationId xmlns:p14="http://schemas.microsoft.com/office/powerpoint/2010/main" val="332229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1524000" y="0"/>
            <a:ext cx="9144000" cy="6742114"/>
            <a:chOff x="0" y="0"/>
            <a:chExt cx="5760" cy="4247"/>
          </a:xfrm>
        </p:grpSpPr>
        <p:pic>
          <p:nvPicPr>
            <p:cNvPr id="3" name="Picture 4" descr="dia-diem-du-lich-nga-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p:nvSpPr>
          <p:spPr bwMode="auto">
            <a:xfrm>
              <a:off x="0" y="3956"/>
              <a:ext cx="576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charset="0"/>
                  <a:cs typeface="Arial" charset="0"/>
                </a:defRPr>
              </a:lvl1pPr>
              <a:lvl2pPr marL="742950" indent="-285750">
                <a:defRPr sz="2000" b="1">
                  <a:solidFill>
                    <a:schemeClr val="tx1"/>
                  </a:solidFill>
                  <a:latin typeface="Arial" charset="0"/>
                  <a:cs typeface="Arial" charset="0"/>
                </a:defRPr>
              </a:lvl2pPr>
              <a:lvl3pPr marL="1143000" indent="-228600">
                <a:defRPr sz="2000" b="1">
                  <a:solidFill>
                    <a:schemeClr val="tx1"/>
                  </a:solidFill>
                  <a:latin typeface="Arial" charset="0"/>
                  <a:cs typeface="Arial" charset="0"/>
                </a:defRPr>
              </a:lvl3pPr>
              <a:lvl4pPr marL="1600200" indent="-228600">
                <a:defRPr sz="2000" b="1">
                  <a:solidFill>
                    <a:schemeClr val="tx1"/>
                  </a:solidFill>
                  <a:latin typeface="Arial" charset="0"/>
                  <a:cs typeface="Arial" charset="0"/>
                </a:defRPr>
              </a:lvl4pPr>
              <a:lvl5pPr marL="2057400" indent="-22860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algn="ctr" eaLnBrk="1" hangingPunct="1"/>
              <a:r>
                <a:rPr lang="en-US" sz="2400" i="1">
                  <a:solidFill>
                    <a:srgbClr val="0070C0"/>
                  </a:solidFill>
                </a:rPr>
                <a:t>Cung điện mùa đông</a:t>
              </a:r>
              <a:r>
                <a:rPr lang="en-US" sz="2400">
                  <a:solidFill>
                    <a:srgbClr val="0070C0"/>
                  </a:solidFill>
                </a:rPr>
                <a:t> </a:t>
              </a:r>
            </a:p>
          </p:txBody>
        </p:sp>
      </p:grpSp>
    </p:spTree>
    <p:extLst>
      <p:ext uri="{BB962C8B-B14F-4D97-AF65-F5344CB8AC3E}">
        <p14:creationId xmlns:p14="http://schemas.microsoft.com/office/powerpoint/2010/main" val="21653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hoto] Khám phá vẻ đẹp hùng vĩ của rừng Taiga nước Nga | Điểm đến |  Vietnam+ (VietnamPl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010"/>
            <a:ext cx="9144000" cy="6090286"/>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6"/>
          <p:cNvSpPr txBox="1">
            <a:spLocks noChangeArrowheads="1"/>
          </p:cNvSpPr>
          <p:nvPr/>
        </p:nvSpPr>
        <p:spPr bwMode="auto">
          <a:xfrm>
            <a:off x="1524000" y="6237313"/>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charset="0"/>
                <a:cs typeface="Arial" charset="0"/>
              </a:defRPr>
            </a:lvl1pPr>
            <a:lvl2pPr marL="742950" indent="-285750">
              <a:defRPr sz="2000" b="1">
                <a:solidFill>
                  <a:schemeClr val="tx1"/>
                </a:solidFill>
                <a:latin typeface="Arial" charset="0"/>
                <a:cs typeface="Arial" charset="0"/>
              </a:defRPr>
            </a:lvl2pPr>
            <a:lvl3pPr marL="1143000" indent="-228600">
              <a:defRPr sz="2000" b="1">
                <a:solidFill>
                  <a:schemeClr val="tx1"/>
                </a:solidFill>
                <a:latin typeface="Arial" charset="0"/>
                <a:cs typeface="Arial" charset="0"/>
              </a:defRPr>
            </a:lvl3pPr>
            <a:lvl4pPr marL="1600200" indent="-228600">
              <a:defRPr sz="2000" b="1">
                <a:solidFill>
                  <a:schemeClr val="tx1"/>
                </a:solidFill>
                <a:latin typeface="Arial" charset="0"/>
                <a:cs typeface="Arial" charset="0"/>
              </a:defRPr>
            </a:lvl4pPr>
            <a:lvl5pPr marL="2057400" indent="-22860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algn="ctr" eaLnBrk="1" hangingPunct="1"/>
            <a:r>
              <a:rPr lang="vi-VN" sz="3200">
                <a:solidFill>
                  <a:srgbClr val="0070C0"/>
                </a:solidFill>
              </a:rPr>
              <a:t>Rừng Tai – ga ở Liên Bang Nga</a:t>
            </a:r>
            <a:endParaRPr lang="en-US" sz="3200">
              <a:solidFill>
                <a:srgbClr val="0070C0"/>
              </a:solidFill>
            </a:endParaRPr>
          </a:p>
        </p:txBody>
      </p:sp>
    </p:spTree>
    <p:extLst>
      <p:ext uri="{BB962C8B-B14F-4D97-AF65-F5344CB8AC3E}">
        <p14:creationId xmlns:p14="http://schemas.microsoft.com/office/powerpoint/2010/main" val="403116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ừng Taiga,rung taiga,du lịch Ng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6"/>
          <p:cNvSpPr txBox="1">
            <a:spLocks noChangeArrowheads="1"/>
          </p:cNvSpPr>
          <p:nvPr/>
        </p:nvSpPr>
        <p:spPr bwMode="auto">
          <a:xfrm>
            <a:off x="1560512" y="6237313"/>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charset="0"/>
                <a:cs typeface="Arial" charset="0"/>
              </a:defRPr>
            </a:lvl1pPr>
            <a:lvl2pPr marL="742950" indent="-285750">
              <a:defRPr sz="2000" b="1">
                <a:solidFill>
                  <a:schemeClr val="tx1"/>
                </a:solidFill>
                <a:latin typeface="Arial" charset="0"/>
                <a:cs typeface="Arial" charset="0"/>
              </a:defRPr>
            </a:lvl2pPr>
            <a:lvl3pPr marL="1143000" indent="-228600">
              <a:defRPr sz="2000" b="1">
                <a:solidFill>
                  <a:schemeClr val="tx1"/>
                </a:solidFill>
                <a:latin typeface="Arial" charset="0"/>
                <a:cs typeface="Arial" charset="0"/>
              </a:defRPr>
            </a:lvl3pPr>
            <a:lvl4pPr marL="1600200" indent="-228600">
              <a:defRPr sz="2000" b="1">
                <a:solidFill>
                  <a:schemeClr val="tx1"/>
                </a:solidFill>
                <a:latin typeface="Arial" charset="0"/>
                <a:cs typeface="Arial" charset="0"/>
              </a:defRPr>
            </a:lvl4pPr>
            <a:lvl5pPr marL="2057400" indent="-22860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algn="ctr" eaLnBrk="1" hangingPunct="1"/>
            <a:r>
              <a:rPr lang="vi-VN" sz="3200">
                <a:solidFill>
                  <a:srgbClr val="0070C0"/>
                </a:solidFill>
              </a:rPr>
              <a:t>Rừng Tai – ga ở Liên Bang Nga</a:t>
            </a:r>
            <a:endParaRPr lang="en-US" sz="3200">
              <a:solidFill>
                <a:srgbClr val="0070C0"/>
              </a:solidFill>
            </a:endParaRPr>
          </a:p>
        </p:txBody>
      </p:sp>
    </p:spTree>
    <p:extLst>
      <p:ext uri="{BB962C8B-B14F-4D97-AF65-F5344CB8AC3E}">
        <p14:creationId xmlns:p14="http://schemas.microsoft.com/office/powerpoint/2010/main" val="89000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down)">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6726"/>
            <a:ext cx="8229600" cy="3658418"/>
          </a:xfrm>
        </p:spPr>
        <p:txBody>
          <a:bodyPr>
            <a:normAutofit fontScale="90000"/>
          </a:bodyPr>
          <a:lstStyle/>
          <a:p>
            <a:pPr algn="just"/>
            <a:r>
              <a:rPr lang="vi-VN" b="1">
                <a:solidFill>
                  <a:srgbClr val="0070C0"/>
                </a:solidFill>
              </a:rPr>
              <a:t>Ngoài vẻ đẹp về văn hóa, phong cảnh. Nga còn có nền kinh tế rất phát triển vì đất nước này rất giàu tài nguyên khoáng sản. Ngành công nghiệp cũng rất hiện đại.</a:t>
            </a:r>
            <a:endParaRPr lang="en-US" b="1">
              <a:solidFill>
                <a:srgbClr val="0070C0"/>
              </a:solidFill>
            </a:endParaRPr>
          </a:p>
        </p:txBody>
      </p:sp>
    </p:spTree>
    <p:extLst>
      <p:ext uri="{BB962C8B-B14F-4D97-AF65-F5344CB8AC3E}">
        <p14:creationId xmlns:p14="http://schemas.microsoft.com/office/powerpoint/2010/main" val="306856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hương mại Việt-Nga ước đạt 3,7 tỷ USD năm 2012 - Báo điện tử của Đảng ủy  Khối Doanh nghiệp Trung 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093296"/>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6"/>
          <p:cNvSpPr txBox="1">
            <a:spLocks noChangeArrowheads="1"/>
          </p:cNvSpPr>
          <p:nvPr/>
        </p:nvSpPr>
        <p:spPr bwMode="auto">
          <a:xfrm>
            <a:off x="1560512" y="6237313"/>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charset="0"/>
                <a:cs typeface="Arial" charset="0"/>
              </a:defRPr>
            </a:lvl1pPr>
            <a:lvl2pPr marL="742950" indent="-285750">
              <a:defRPr sz="2000" b="1">
                <a:solidFill>
                  <a:schemeClr val="tx1"/>
                </a:solidFill>
                <a:latin typeface="Arial" charset="0"/>
                <a:cs typeface="Arial" charset="0"/>
              </a:defRPr>
            </a:lvl2pPr>
            <a:lvl3pPr marL="1143000" indent="-228600">
              <a:defRPr sz="2000" b="1">
                <a:solidFill>
                  <a:schemeClr val="tx1"/>
                </a:solidFill>
                <a:latin typeface="Arial" charset="0"/>
                <a:cs typeface="Arial" charset="0"/>
              </a:defRPr>
            </a:lvl3pPr>
            <a:lvl4pPr marL="1600200" indent="-228600">
              <a:defRPr sz="2000" b="1">
                <a:solidFill>
                  <a:schemeClr val="tx1"/>
                </a:solidFill>
                <a:latin typeface="Arial" charset="0"/>
                <a:cs typeface="Arial" charset="0"/>
              </a:defRPr>
            </a:lvl4pPr>
            <a:lvl5pPr marL="2057400" indent="-22860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algn="ctr" eaLnBrk="1" hangingPunct="1"/>
            <a:r>
              <a:rPr lang="vi-VN" sz="3200">
                <a:solidFill>
                  <a:srgbClr val="0070C0"/>
                </a:solidFill>
              </a:rPr>
              <a:t>Giàn khoan</a:t>
            </a:r>
            <a:endParaRPr lang="en-US" sz="3200">
              <a:solidFill>
                <a:srgbClr val="0070C0"/>
              </a:solidFill>
            </a:endParaRPr>
          </a:p>
        </p:txBody>
      </p:sp>
    </p:spTree>
    <p:extLst>
      <p:ext uri="{BB962C8B-B14F-4D97-AF65-F5344CB8AC3E}">
        <p14:creationId xmlns:p14="http://schemas.microsoft.com/office/powerpoint/2010/main" val="169864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circle(in)">
                                      <p:cBhvr>
                                        <p:cTn id="7"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1524000" y="38101"/>
            <a:ext cx="9144000" cy="6919913"/>
            <a:chOff x="0" y="24"/>
            <a:chExt cx="5760" cy="4359"/>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
              <a:ext cx="5760" cy="40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p:cNvSpPr txBox="1">
              <a:spLocks noChangeArrowheads="1"/>
            </p:cNvSpPr>
            <p:nvPr/>
          </p:nvSpPr>
          <p:spPr bwMode="auto">
            <a:xfrm>
              <a:off x="0" y="4053"/>
              <a:ext cx="576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Arial" charset="0"/>
                  <a:cs typeface="Arial" charset="0"/>
                </a:defRPr>
              </a:lvl1pPr>
              <a:lvl2pPr marL="742950" indent="-285750">
                <a:defRPr sz="2000" b="1">
                  <a:solidFill>
                    <a:schemeClr val="tx1"/>
                  </a:solidFill>
                  <a:latin typeface="Arial" charset="0"/>
                  <a:cs typeface="Arial" charset="0"/>
                </a:defRPr>
              </a:lvl2pPr>
              <a:lvl3pPr marL="1143000" indent="-228600">
                <a:defRPr sz="2000" b="1">
                  <a:solidFill>
                    <a:schemeClr val="tx1"/>
                  </a:solidFill>
                  <a:latin typeface="Arial" charset="0"/>
                  <a:cs typeface="Arial" charset="0"/>
                </a:defRPr>
              </a:lvl3pPr>
              <a:lvl4pPr marL="1600200" indent="-228600">
                <a:defRPr sz="2000" b="1">
                  <a:solidFill>
                    <a:schemeClr val="tx1"/>
                  </a:solidFill>
                  <a:latin typeface="Arial" charset="0"/>
                  <a:cs typeface="Arial" charset="0"/>
                </a:defRPr>
              </a:lvl4pPr>
              <a:lvl5pPr marL="2057400" indent="-22860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algn="ctr"/>
              <a:r>
                <a:rPr lang="en-US" sz="2800" i="1">
                  <a:solidFill>
                    <a:srgbClr val="0000CC"/>
                  </a:solidFill>
                  <a:latin typeface="Times New Roman" pitchFamily="18" charset="0"/>
                </a:rPr>
                <a:t>ĐƯỜNG ỐNG DẪN KHÍ ĐỐT Ở LIÊN BANG NGA</a:t>
              </a:r>
            </a:p>
          </p:txBody>
        </p:sp>
      </p:grpSp>
    </p:spTree>
    <p:extLst>
      <p:ext uri="{BB962C8B-B14F-4D97-AF65-F5344CB8AC3E}">
        <p14:creationId xmlns:p14="http://schemas.microsoft.com/office/powerpoint/2010/main" val="372344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Nga tăng sản lượng khai thác th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0006"/>
            <a:ext cx="9144000" cy="6103302"/>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6"/>
          <p:cNvSpPr txBox="1">
            <a:spLocks noChangeArrowheads="1"/>
          </p:cNvSpPr>
          <p:nvPr/>
        </p:nvSpPr>
        <p:spPr bwMode="auto">
          <a:xfrm>
            <a:off x="1560512" y="6237313"/>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charset="0"/>
                <a:cs typeface="Arial" charset="0"/>
              </a:defRPr>
            </a:lvl1pPr>
            <a:lvl2pPr marL="742950" indent="-285750">
              <a:defRPr sz="2000" b="1">
                <a:solidFill>
                  <a:schemeClr val="tx1"/>
                </a:solidFill>
                <a:latin typeface="Arial" charset="0"/>
                <a:cs typeface="Arial" charset="0"/>
              </a:defRPr>
            </a:lvl2pPr>
            <a:lvl3pPr marL="1143000" indent="-228600">
              <a:defRPr sz="2000" b="1">
                <a:solidFill>
                  <a:schemeClr val="tx1"/>
                </a:solidFill>
                <a:latin typeface="Arial" charset="0"/>
                <a:cs typeface="Arial" charset="0"/>
              </a:defRPr>
            </a:lvl3pPr>
            <a:lvl4pPr marL="1600200" indent="-228600">
              <a:defRPr sz="2000" b="1">
                <a:solidFill>
                  <a:schemeClr val="tx1"/>
                </a:solidFill>
                <a:latin typeface="Arial" charset="0"/>
                <a:cs typeface="Arial" charset="0"/>
              </a:defRPr>
            </a:lvl4pPr>
            <a:lvl5pPr marL="2057400" indent="-22860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algn="ctr" eaLnBrk="1" hangingPunct="1"/>
            <a:r>
              <a:rPr lang="vi-VN" sz="3200">
                <a:solidFill>
                  <a:srgbClr val="0070C0"/>
                </a:solidFill>
              </a:rPr>
              <a:t>KHAI THÁC THAN Ở LIÊN BANG NGA</a:t>
            </a:r>
            <a:endParaRPr lang="en-US" sz="3200">
              <a:solidFill>
                <a:srgbClr val="0070C0"/>
              </a:solidFill>
            </a:endParaRPr>
          </a:p>
        </p:txBody>
      </p:sp>
    </p:spTree>
    <p:extLst>
      <p:ext uri="{BB962C8B-B14F-4D97-AF65-F5344CB8AC3E}">
        <p14:creationId xmlns:p14="http://schemas.microsoft.com/office/powerpoint/2010/main" val="284460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heel(2)">
                                      <p:cBhvr>
                                        <p:cTn id="7"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3" descr="khiluamachlenme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0"/>
            <a:ext cx="45386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1" y="0"/>
            <a:ext cx="4981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8" descr="Image result for lúa mì ở nga"/>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6" name="AutoShape 10" descr="Image result for lúa mì ở nga"/>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7" name="AutoShape 12" descr="Image result for lúa mì ở nga"/>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57167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par>
                                <p:cTn id="17" presetID="29"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ppt_x</p:attrName>
                                        </p:attrNameLst>
                                      </p:cBhvr>
                                      <p:tavLst>
                                        <p:tav tm="0">
                                          <p:val>
                                            <p:strVal val="#ppt_x-.2"/>
                                          </p:val>
                                        </p:tav>
                                        <p:tav tm="100000">
                                          <p:val>
                                            <p:strVal val="#ppt_x"/>
                                          </p:val>
                                        </p:tav>
                                      </p:tavLst>
                                    </p:anim>
                                    <p:anim calcmode="lin" valueType="num">
                                      <p:cBhvr>
                                        <p:cTn id="20"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47728" y="2852937"/>
            <a:ext cx="6275040" cy="1329011"/>
          </a:xfrm>
        </p:spPr>
        <p:txBody>
          <a:bodyPr>
            <a:normAutofit/>
          </a:bodyPr>
          <a:lstStyle/>
          <a:p>
            <a:pPr marL="0" indent="0" algn="just">
              <a:buNone/>
            </a:pPr>
            <a:r>
              <a:rPr lang="vi-VN" sz="4000" b="1" i="1">
                <a:solidFill>
                  <a:srgbClr val="00B050"/>
                </a:solidFill>
                <a:latin typeface="+mj-lt"/>
              </a:rPr>
              <a:t>Liên Bang Nga có nền kinh tế rất phát triển</a:t>
            </a:r>
            <a:endParaRPr lang="en-US" sz="4000" b="1" i="1">
              <a:solidFill>
                <a:srgbClr val="00B050"/>
              </a:solidFill>
              <a:latin typeface="+mj-lt"/>
            </a:endParaRPr>
          </a:p>
        </p:txBody>
      </p:sp>
      <p:sp>
        <p:nvSpPr>
          <p:cNvPr id="3" name="Right Arrow 2"/>
          <p:cNvSpPr/>
          <p:nvPr/>
        </p:nvSpPr>
        <p:spPr>
          <a:xfrm>
            <a:off x="2279576" y="3068960"/>
            <a:ext cx="1080120" cy="864096"/>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just"/>
            <a:endParaRPr lang="en-US"/>
          </a:p>
        </p:txBody>
      </p:sp>
      <p:sp>
        <p:nvSpPr>
          <p:cNvPr id="4" name="TextBox 3">
            <a:extLst>
              <a:ext uri="{FF2B5EF4-FFF2-40B4-BE49-F238E27FC236}">
                <a16:creationId xmlns:a16="http://schemas.microsoft.com/office/drawing/2014/main" id="{372553AE-AF70-43D3-923C-536FF23961B1}"/>
              </a:ext>
            </a:extLst>
          </p:cNvPr>
          <p:cNvSpPr txBox="1"/>
          <p:nvPr/>
        </p:nvSpPr>
        <p:spPr>
          <a:xfrm>
            <a:off x="2567608" y="-99392"/>
            <a:ext cx="7128792" cy="523220"/>
          </a:xfrm>
          <a:prstGeom prst="rect">
            <a:avLst/>
          </a:prstGeom>
          <a:solidFill>
            <a:schemeClr val="bg1"/>
          </a:solidFill>
        </p:spPr>
        <p:txBody>
          <a:bodyPr wrap="square" rtlCol="0">
            <a:spAutoFit/>
          </a:bodyPr>
          <a:lstStyle/>
          <a:p>
            <a:pPr algn="ctr"/>
            <a:r>
              <a:rPr lang="vi-VN" sz="2800" dirty="0">
                <a:latin typeface="+mj-lt"/>
              </a:rPr>
              <a:t>Thứ sáu ngày    tháng 2 năm 2022</a:t>
            </a:r>
          </a:p>
        </p:txBody>
      </p:sp>
    </p:spTree>
    <p:extLst>
      <p:ext uri="{BB962C8B-B14F-4D97-AF65-F5344CB8AC3E}">
        <p14:creationId xmlns:p14="http://schemas.microsoft.com/office/powerpoint/2010/main" val="200603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arn(inVertical)">
                                      <p:cBhvr>
                                        <p:cTn id="13"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352" y="1423318"/>
            <a:ext cx="11737304" cy="5318051"/>
          </a:xfrm>
        </p:spPr>
        <p:txBody>
          <a:bodyPr/>
          <a:lstStyle/>
          <a:p>
            <a:pPr marL="0" indent="0">
              <a:buNone/>
            </a:pPr>
            <a:r>
              <a:rPr lang="vi-VN" b="1" dirty="0">
                <a:solidFill>
                  <a:srgbClr val="0070C0"/>
                </a:solidFill>
              </a:rPr>
              <a:t>1. Liên Bang Nga</a:t>
            </a:r>
            <a:endParaRPr lang="en-US" b="1" dirty="0">
              <a:solidFill>
                <a:srgbClr val="0070C0"/>
              </a:solidFill>
            </a:endParaRPr>
          </a:p>
        </p:txBody>
      </p:sp>
      <p:sp>
        <p:nvSpPr>
          <p:cNvPr id="4" name="TextBox 3">
            <a:extLst>
              <a:ext uri="{FF2B5EF4-FFF2-40B4-BE49-F238E27FC236}">
                <a16:creationId xmlns:a16="http://schemas.microsoft.com/office/drawing/2014/main" id="{DC8758D1-BFF8-4CBC-B010-69A4FAF159F9}"/>
              </a:ext>
            </a:extLst>
          </p:cNvPr>
          <p:cNvSpPr txBox="1"/>
          <p:nvPr/>
        </p:nvSpPr>
        <p:spPr>
          <a:xfrm>
            <a:off x="2567608" y="-99392"/>
            <a:ext cx="7128792"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Thứ sáu ngày    tháng 2 năm 2022</a:t>
            </a:r>
          </a:p>
        </p:txBody>
      </p:sp>
      <p:sp>
        <p:nvSpPr>
          <p:cNvPr id="2" name="TextBox 1">
            <a:extLst>
              <a:ext uri="{FF2B5EF4-FFF2-40B4-BE49-F238E27FC236}">
                <a16:creationId xmlns:a16="http://schemas.microsoft.com/office/drawing/2014/main" id="{DB72DAE3-5A3F-4BE4-B6A9-CDEC1E6C0CEB}"/>
              </a:ext>
            </a:extLst>
          </p:cNvPr>
          <p:cNvSpPr txBox="1"/>
          <p:nvPr/>
        </p:nvSpPr>
        <p:spPr>
          <a:xfrm>
            <a:off x="47328" y="2132856"/>
            <a:ext cx="11737304" cy="2554545"/>
          </a:xfrm>
          <a:prstGeom prst="rect">
            <a:avLst/>
          </a:prstGeom>
          <a:noFill/>
        </p:spPr>
        <p:txBody>
          <a:bodyPr wrap="square" rtlCol="0">
            <a:spAutoFit/>
          </a:bodyPr>
          <a:lstStyle/>
          <a:p>
            <a:r>
              <a:rPr lang="vi-VN" sz="3200" dirty="0">
                <a:solidFill>
                  <a:srgbClr val="0070C0"/>
                </a:solidFill>
                <a:latin typeface="+mj-lt"/>
              </a:rPr>
              <a:t>- Liên Bang Nga nằm ở Đông Âu, Bắc Á. Phần lớn lãnh thổ thuộc châu Á.</a:t>
            </a:r>
          </a:p>
          <a:p>
            <a:r>
              <a:rPr lang="vi-VN" sz="3200" dirty="0">
                <a:solidFill>
                  <a:srgbClr val="0070C0"/>
                </a:solidFill>
                <a:latin typeface="+mj-lt"/>
              </a:rPr>
              <a:t>- Có diện tích lớn nhất thế giới.</a:t>
            </a:r>
          </a:p>
          <a:p>
            <a:r>
              <a:rPr lang="vi-VN" sz="3200" dirty="0">
                <a:solidFill>
                  <a:srgbClr val="0070C0"/>
                </a:solidFill>
                <a:latin typeface="+mj-lt"/>
              </a:rPr>
              <a:t>- Có nhiều tài nguyên, nhất là dầu mỏ, khí tự nhiên, than đá là điều kiện phát triển nhiều ngành kinh tế.</a:t>
            </a:r>
            <a:endParaRPr lang="en-US" sz="3200" dirty="0">
              <a:solidFill>
                <a:srgbClr val="0070C0"/>
              </a:solidFill>
              <a:latin typeface="+mj-lt"/>
            </a:endParaRPr>
          </a:p>
        </p:txBody>
      </p:sp>
    </p:spTree>
    <p:extLst>
      <p:ext uri="{BB962C8B-B14F-4D97-AF65-F5344CB8AC3E}">
        <p14:creationId xmlns:p14="http://schemas.microsoft.com/office/powerpoint/2010/main" val="298008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23392" y="1600201"/>
            <a:ext cx="11568608" cy="4525963"/>
          </a:xfrm>
        </p:spPr>
        <p:txBody>
          <a:bodyPr/>
          <a:lstStyle/>
          <a:p>
            <a:pPr marL="0" indent="0">
              <a:buNone/>
            </a:pPr>
            <a:endParaRPr lang="vi-VN" b="1" dirty="0">
              <a:solidFill>
                <a:srgbClr val="0070C0"/>
              </a:solidFill>
            </a:endParaRPr>
          </a:p>
          <a:p>
            <a:pPr marL="0" indent="0">
              <a:buNone/>
            </a:pPr>
            <a:r>
              <a:rPr lang="vi-VN" b="1" dirty="0">
                <a:solidFill>
                  <a:srgbClr val="0070C0"/>
                </a:solidFill>
              </a:rPr>
              <a:t>2. Người dân châu Âu có đặc điểm gì?</a:t>
            </a:r>
            <a:endParaRPr lang="en-US" b="1" dirty="0">
              <a:solidFill>
                <a:srgbClr val="0070C0"/>
              </a:solidFill>
            </a:endParaRPr>
          </a:p>
          <a:p>
            <a:pPr marL="0" indent="0">
              <a:buNone/>
            </a:pPr>
            <a:r>
              <a:rPr lang="vi-VN" b="1" dirty="0">
                <a:solidFill>
                  <a:srgbClr val="FF0000"/>
                </a:solidFill>
                <a:sym typeface="Wingdings" pitchFamily="2" charset="2"/>
              </a:rPr>
              <a:t></a:t>
            </a:r>
            <a:r>
              <a:rPr lang="vi-VN" b="1" dirty="0">
                <a:solidFill>
                  <a:srgbClr val="0070C0"/>
                </a:solidFill>
                <a:sym typeface="Wingdings" pitchFamily="2" charset="2"/>
              </a:rPr>
              <a:t> </a:t>
            </a:r>
            <a:r>
              <a:rPr lang="vi-VN" b="1" dirty="0"/>
              <a:t>Dân cư châu Âu chủ yếu là người da trắng. Phần lớn dân cư sống trong các thành phố, được phân bố khá đều trên lãnh thổ châu Âu.</a:t>
            </a:r>
            <a:endParaRPr lang="en-US" b="1" dirty="0"/>
          </a:p>
          <a:p>
            <a:pPr marL="0" indent="0">
              <a:buNone/>
            </a:pPr>
            <a:endParaRPr lang="en-US" b="1" dirty="0">
              <a:solidFill>
                <a:srgbClr val="0070C0"/>
              </a:solidFill>
            </a:endParaRPr>
          </a:p>
        </p:txBody>
      </p:sp>
      <p:sp>
        <p:nvSpPr>
          <p:cNvPr id="5" name="Title 1"/>
          <p:cNvSpPr>
            <a:spLocks noGrp="1"/>
          </p:cNvSpPr>
          <p:nvPr>
            <p:ph type="title" idx="4294967295"/>
          </p:nvPr>
        </p:nvSpPr>
        <p:spPr>
          <a:xfrm>
            <a:off x="2063553" y="476251"/>
            <a:ext cx="7920037" cy="792163"/>
          </a:xfrm>
        </p:spPr>
        <p:txBody>
          <a:bodyPr>
            <a:normAutofit/>
          </a:bodyPr>
          <a:lstStyle/>
          <a:p>
            <a:pPr algn="ctr"/>
            <a:r>
              <a:rPr lang="vi-VN" b="1">
                <a:solidFill>
                  <a:srgbClr val="FF0000"/>
                </a:solidFill>
              </a:rPr>
              <a:t>KIỂM TRA BÀI CŨ</a:t>
            </a:r>
            <a:endParaRPr lang="en-US" b="1">
              <a:solidFill>
                <a:srgbClr val="FF0000"/>
              </a:solidFill>
            </a:endParaRPr>
          </a:p>
        </p:txBody>
      </p:sp>
    </p:spTree>
    <p:extLst>
      <p:ext uri="{BB962C8B-B14F-4D97-AF65-F5344CB8AC3E}">
        <p14:creationId xmlns:p14="http://schemas.microsoft.com/office/powerpoint/2010/main" val="259287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44624"/>
            <a:ext cx="9144000" cy="108012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4000" b="1">
                <a:solidFill>
                  <a:srgbClr val="0070C0"/>
                </a:solidFill>
              </a:rPr>
              <a:t>PHÁP</a:t>
            </a:r>
            <a:endParaRPr lang="en-US" sz="4000" b="1">
              <a:solidFill>
                <a:srgbClr val="0070C0"/>
              </a:solidFill>
            </a:endParaRPr>
          </a:p>
        </p:txBody>
      </p:sp>
      <p:pic>
        <p:nvPicPr>
          <p:cNvPr id="4" name="Picture 18" descr="anh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96753"/>
            <a:ext cx="9144000" cy="566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23"/>
          <p:cNvSpPr>
            <a:spLocks/>
          </p:cNvSpPr>
          <p:nvPr/>
        </p:nvSpPr>
        <p:spPr bwMode="auto">
          <a:xfrm>
            <a:off x="3217193" y="3966187"/>
            <a:ext cx="1581150" cy="1165435"/>
          </a:xfrm>
          <a:custGeom>
            <a:avLst/>
            <a:gdLst>
              <a:gd name="T0" fmla="*/ 2147483646 w 996"/>
              <a:gd name="T1" fmla="*/ 2147483646 h 885"/>
              <a:gd name="T2" fmla="*/ 2147483646 w 996"/>
              <a:gd name="T3" fmla="*/ 2147483646 h 885"/>
              <a:gd name="T4" fmla="*/ 2147483646 w 996"/>
              <a:gd name="T5" fmla="*/ 2147483646 h 885"/>
              <a:gd name="T6" fmla="*/ 2147483646 w 996"/>
              <a:gd name="T7" fmla="*/ 2147483646 h 885"/>
              <a:gd name="T8" fmla="*/ 2147483646 w 996"/>
              <a:gd name="T9" fmla="*/ 2147483646 h 885"/>
              <a:gd name="T10" fmla="*/ 2147483646 w 996"/>
              <a:gd name="T11" fmla="*/ 2147483646 h 885"/>
              <a:gd name="T12" fmla="*/ 2147483646 w 996"/>
              <a:gd name="T13" fmla="*/ 2147483646 h 885"/>
              <a:gd name="T14" fmla="*/ 2147483646 w 996"/>
              <a:gd name="T15" fmla="*/ 2147483646 h 885"/>
              <a:gd name="T16" fmla="*/ 2147483646 w 996"/>
              <a:gd name="T17" fmla="*/ 2147483646 h 885"/>
              <a:gd name="T18" fmla="*/ 2147483646 w 996"/>
              <a:gd name="T19" fmla="*/ 2147483646 h 885"/>
              <a:gd name="T20" fmla="*/ 2147483646 w 996"/>
              <a:gd name="T21" fmla="*/ 2147483646 h 885"/>
              <a:gd name="T22" fmla="*/ 2147483646 w 996"/>
              <a:gd name="T23" fmla="*/ 2147483646 h 885"/>
              <a:gd name="T24" fmla="*/ 2147483646 w 996"/>
              <a:gd name="T25" fmla="*/ 2147483646 h 885"/>
              <a:gd name="T26" fmla="*/ 2147483646 w 996"/>
              <a:gd name="T27" fmla="*/ 2147483646 h 885"/>
              <a:gd name="T28" fmla="*/ 2147483646 w 996"/>
              <a:gd name="T29" fmla="*/ 2147483646 h 885"/>
              <a:gd name="T30" fmla="*/ 2147483646 w 996"/>
              <a:gd name="T31" fmla="*/ 2147483646 h 885"/>
              <a:gd name="T32" fmla="*/ 2147483646 w 996"/>
              <a:gd name="T33" fmla="*/ 2147483646 h 885"/>
              <a:gd name="T34" fmla="*/ 2147483646 w 996"/>
              <a:gd name="T35" fmla="*/ 2147483646 h 885"/>
              <a:gd name="T36" fmla="*/ 2147483646 w 996"/>
              <a:gd name="T37" fmla="*/ 2147483646 h 885"/>
              <a:gd name="T38" fmla="*/ 2147483646 w 996"/>
              <a:gd name="T39" fmla="*/ 2147483646 h 885"/>
              <a:gd name="T40" fmla="*/ 2147483646 w 996"/>
              <a:gd name="T41" fmla="*/ 2147483646 h 885"/>
              <a:gd name="T42" fmla="*/ 2147483646 w 996"/>
              <a:gd name="T43" fmla="*/ 2147483646 h 885"/>
              <a:gd name="T44" fmla="*/ 2147483646 w 996"/>
              <a:gd name="T45" fmla="*/ 2147483646 h 885"/>
              <a:gd name="T46" fmla="*/ 2147483646 w 996"/>
              <a:gd name="T47" fmla="*/ 2147483646 h 885"/>
              <a:gd name="T48" fmla="*/ 2147483646 w 996"/>
              <a:gd name="T49" fmla="*/ 2147483646 h 885"/>
              <a:gd name="T50" fmla="*/ 2147483646 w 996"/>
              <a:gd name="T51" fmla="*/ 2147483646 h 885"/>
              <a:gd name="T52" fmla="*/ 2147483646 w 996"/>
              <a:gd name="T53" fmla="*/ 2147483646 h 885"/>
              <a:gd name="T54" fmla="*/ 2147483646 w 996"/>
              <a:gd name="T55" fmla="*/ 2147483646 h 885"/>
              <a:gd name="T56" fmla="*/ 2147483646 w 996"/>
              <a:gd name="T57" fmla="*/ 2147483646 h 885"/>
              <a:gd name="T58" fmla="*/ 2147483646 w 996"/>
              <a:gd name="T59" fmla="*/ 2147483646 h 885"/>
              <a:gd name="T60" fmla="*/ 2147483646 w 996"/>
              <a:gd name="T61" fmla="*/ 2147483646 h 885"/>
              <a:gd name="T62" fmla="*/ 2147483646 w 996"/>
              <a:gd name="T63" fmla="*/ 2147483646 h 885"/>
              <a:gd name="T64" fmla="*/ 2147483646 w 996"/>
              <a:gd name="T65" fmla="*/ 2147483646 h 885"/>
              <a:gd name="T66" fmla="*/ 2147483646 w 996"/>
              <a:gd name="T67" fmla="*/ 2147483646 h 885"/>
              <a:gd name="T68" fmla="*/ 2147483646 w 996"/>
              <a:gd name="T69" fmla="*/ 2147483646 h 885"/>
              <a:gd name="T70" fmla="*/ 2147483646 w 996"/>
              <a:gd name="T71" fmla="*/ 2147483646 h 885"/>
              <a:gd name="T72" fmla="*/ 2147483646 w 996"/>
              <a:gd name="T73" fmla="*/ 2147483646 h 885"/>
              <a:gd name="T74" fmla="*/ 2147483646 w 996"/>
              <a:gd name="T75" fmla="*/ 2147483646 h 885"/>
              <a:gd name="T76" fmla="*/ 2147483646 w 996"/>
              <a:gd name="T77" fmla="*/ 2147483646 h 885"/>
              <a:gd name="T78" fmla="*/ 2147483646 w 996"/>
              <a:gd name="T79" fmla="*/ 2147483646 h 885"/>
              <a:gd name="T80" fmla="*/ 2147483646 w 996"/>
              <a:gd name="T81" fmla="*/ 2147483646 h 885"/>
              <a:gd name="T82" fmla="*/ 2147483646 w 996"/>
              <a:gd name="T83" fmla="*/ 2147483646 h 8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96"/>
              <a:gd name="T127" fmla="*/ 0 h 885"/>
              <a:gd name="T128" fmla="*/ 996 w 996"/>
              <a:gd name="T129" fmla="*/ 885 h 8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96" h="885">
                <a:moveTo>
                  <a:pt x="616" y="5"/>
                </a:moveTo>
                <a:cubicBezTo>
                  <a:pt x="601" y="4"/>
                  <a:pt x="586" y="0"/>
                  <a:pt x="571" y="2"/>
                </a:cubicBezTo>
                <a:cubicBezTo>
                  <a:pt x="562" y="3"/>
                  <a:pt x="571" y="21"/>
                  <a:pt x="550" y="26"/>
                </a:cubicBezTo>
                <a:cubicBezTo>
                  <a:pt x="549" y="45"/>
                  <a:pt x="554" y="65"/>
                  <a:pt x="547" y="83"/>
                </a:cubicBezTo>
                <a:cubicBezTo>
                  <a:pt x="545" y="89"/>
                  <a:pt x="529" y="77"/>
                  <a:pt x="529" y="77"/>
                </a:cubicBezTo>
                <a:cubicBezTo>
                  <a:pt x="524" y="78"/>
                  <a:pt x="518" y="76"/>
                  <a:pt x="514" y="80"/>
                </a:cubicBezTo>
                <a:cubicBezTo>
                  <a:pt x="500" y="94"/>
                  <a:pt x="523" y="99"/>
                  <a:pt x="502" y="92"/>
                </a:cubicBezTo>
                <a:cubicBezTo>
                  <a:pt x="471" y="95"/>
                  <a:pt x="448" y="99"/>
                  <a:pt x="415" y="101"/>
                </a:cubicBezTo>
                <a:cubicBezTo>
                  <a:pt x="410" y="116"/>
                  <a:pt x="410" y="126"/>
                  <a:pt x="394" y="131"/>
                </a:cubicBezTo>
                <a:cubicBezTo>
                  <a:pt x="363" y="126"/>
                  <a:pt x="340" y="113"/>
                  <a:pt x="307" y="110"/>
                </a:cubicBezTo>
                <a:cubicBezTo>
                  <a:pt x="306" y="102"/>
                  <a:pt x="307" y="93"/>
                  <a:pt x="304" y="86"/>
                </a:cubicBezTo>
                <a:cubicBezTo>
                  <a:pt x="300" y="77"/>
                  <a:pt x="277" y="74"/>
                  <a:pt x="277" y="74"/>
                </a:cubicBezTo>
                <a:cubicBezTo>
                  <a:pt x="251" y="78"/>
                  <a:pt x="252" y="81"/>
                  <a:pt x="256" y="107"/>
                </a:cubicBezTo>
                <a:cubicBezTo>
                  <a:pt x="255" y="130"/>
                  <a:pt x="267" y="174"/>
                  <a:pt x="238" y="167"/>
                </a:cubicBezTo>
                <a:cubicBezTo>
                  <a:pt x="215" y="182"/>
                  <a:pt x="215" y="164"/>
                  <a:pt x="202" y="158"/>
                </a:cubicBezTo>
                <a:cubicBezTo>
                  <a:pt x="190" y="153"/>
                  <a:pt x="176" y="154"/>
                  <a:pt x="163" y="152"/>
                </a:cubicBezTo>
                <a:cubicBezTo>
                  <a:pt x="159" y="148"/>
                  <a:pt x="149" y="126"/>
                  <a:pt x="145" y="125"/>
                </a:cubicBezTo>
                <a:cubicBezTo>
                  <a:pt x="114" y="114"/>
                  <a:pt x="79" y="120"/>
                  <a:pt x="46" y="119"/>
                </a:cubicBezTo>
                <a:cubicBezTo>
                  <a:pt x="18" y="100"/>
                  <a:pt x="37" y="115"/>
                  <a:pt x="16" y="122"/>
                </a:cubicBezTo>
                <a:cubicBezTo>
                  <a:pt x="0" y="117"/>
                  <a:pt x="3" y="127"/>
                  <a:pt x="10" y="137"/>
                </a:cubicBezTo>
                <a:cubicBezTo>
                  <a:pt x="11" y="144"/>
                  <a:pt x="9" y="152"/>
                  <a:pt x="13" y="158"/>
                </a:cubicBezTo>
                <a:cubicBezTo>
                  <a:pt x="26" y="176"/>
                  <a:pt x="33" y="147"/>
                  <a:pt x="25" y="170"/>
                </a:cubicBezTo>
                <a:cubicBezTo>
                  <a:pt x="26" y="174"/>
                  <a:pt x="25" y="179"/>
                  <a:pt x="28" y="182"/>
                </a:cubicBezTo>
                <a:cubicBezTo>
                  <a:pt x="30" y="184"/>
                  <a:pt x="35" y="183"/>
                  <a:pt x="37" y="185"/>
                </a:cubicBezTo>
                <a:cubicBezTo>
                  <a:pt x="53" y="206"/>
                  <a:pt x="16" y="194"/>
                  <a:pt x="61" y="200"/>
                </a:cubicBezTo>
                <a:cubicBezTo>
                  <a:pt x="62" y="203"/>
                  <a:pt x="62" y="207"/>
                  <a:pt x="64" y="209"/>
                </a:cubicBezTo>
                <a:cubicBezTo>
                  <a:pt x="66" y="211"/>
                  <a:pt x="71" y="209"/>
                  <a:pt x="73" y="212"/>
                </a:cubicBezTo>
                <a:cubicBezTo>
                  <a:pt x="88" y="234"/>
                  <a:pt x="60" y="224"/>
                  <a:pt x="91" y="230"/>
                </a:cubicBezTo>
                <a:cubicBezTo>
                  <a:pt x="99" y="255"/>
                  <a:pt x="112" y="251"/>
                  <a:pt x="139" y="254"/>
                </a:cubicBezTo>
                <a:cubicBezTo>
                  <a:pt x="140" y="267"/>
                  <a:pt x="137" y="281"/>
                  <a:pt x="142" y="293"/>
                </a:cubicBezTo>
                <a:cubicBezTo>
                  <a:pt x="144" y="298"/>
                  <a:pt x="155" y="291"/>
                  <a:pt x="157" y="296"/>
                </a:cubicBezTo>
                <a:cubicBezTo>
                  <a:pt x="163" y="309"/>
                  <a:pt x="149" y="315"/>
                  <a:pt x="142" y="320"/>
                </a:cubicBezTo>
                <a:cubicBezTo>
                  <a:pt x="140" y="317"/>
                  <a:pt x="134" y="314"/>
                  <a:pt x="136" y="311"/>
                </a:cubicBezTo>
                <a:cubicBezTo>
                  <a:pt x="137" y="308"/>
                  <a:pt x="144" y="311"/>
                  <a:pt x="145" y="314"/>
                </a:cubicBezTo>
                <a:cubicBezTo>
                  <a:pt x="158" y="348"/>
                  <a:pt x="135" y="338"/>
                  <a:pt x="160" y="344"/>
                </a:cubicBezTo>
                <a:cubicBezTo>
                  <a:pt x="164" y="405"/>
                  <a:pt x="154" y="391"/>
                  <a:pt x="193" y="404"/>
                </a:cubicBezTo>
                <a:cubicBezTo>
                  <a:pt x="192" y="414"/>
                  <a:pt x="193" y="425"/>
                  <a:pt x="190" y="434"/>
                </a:cubicBezTo>
                <a:cubicBezTo>
                  <a:pt x="189" y="437"/>
                  <a:pt x="183" y="434"/>
                  <a:pt x="181" y="437"/>
                </a:cubicBezTo>
                <a:cubicBezTo>
                  <a:pt x="175" y="445"/>
                  <a:pt x="172" y="464"/>
                  <a:pt x="172" y="464"/>
                </a:cubicBezTo>
                <a:cubicBezTo>
                  <a:pt x="170" y="489"/>
                  <a:pt x="178" y="510"/>
                  <a:pt x="154" y="518"/>
                </a:cubicBezTo>
                <a:cubicBezTo>
                  <a:pt x="144" y="533"/>
                  <a:pt x="143" y="552"/>
                  <a:pt x="127" y="563"/>
                </a:cubicBezTo>
                <a:cubicBezTo>
                  <a:pt x="129" y="566"/>
                  <a:pt x="135" y="569"/>
                  <a:pt x="133" y="572"/>
                </a:cubicBezTo>
                <a:cubicBezTo>
                  <a:pt x="131" y="576"/>
                  <a:pt x="125" y="575"/>
                  <a:pt x="121" y="575"/>
                </a:cubicBezTo>
                <a:cubicBezTo>
                  <a:pt x="118" y="575"/>
                  <a:pt x="127" y="573"/>
                  <a:pt x="130" y="572"/>
                </a:cubicBezTo>
                <a:cubicBezTo>
                  <a:pt x="127" y="571"/>
                  <a:pt x="123" y="567"/>
                  <a:pt x="121" y="569"/>
                </a:cubicBezTo>
                <a:cubicBezTo>
                  <a:pt x="117" y="573"/>
                  <a:pt x="115" y="587"/>
                  <a:pt x="115" y="587"/>
                </a:cubicBezTo>
                <a:cubicBezTo>
                  <a:pt x="110" y="628"/>
                  <a:pt x="120" y="627"/>
                  <a:pt x="82" y="632"/>
                </a:cubicBezTo>
                <a:cubicBezTo>
                  <a:pt x="87" y="671"/>
                  <a:pt x="80" y="652"/>
                  <a:pt x="97" y="641"/>
                </a:cubicBezTo>
                <a:cubicBezTo>
                  <a:pt x="98" y="639"/>
                  <a:pt x="106" y="623"/>
                  <a:pt x="94" y="623"/>
                </a:cubicBezTo>
                <a:cubicBezTo>
                  <a:pt x="85" y="623"/>
                  <a:pt x="85" y="654"/>
                  <a:pt x="82" y="656"/>
                </a:cubicBezTo>
                <a:cubicBezTo>
                  <a:pt x="77" y="660"/>
                  <a:pt x="70" y="658"/>
                  <a:pt x="64" y="659"/>
                </a:cubicBezTo>
                <a:cubicBezTo>
                  <a:pt x="60" y="675"/>
                  <a:pt x="47" y="696"/>
                  <a:pt x="70" y="704"/>
                </a:cubicBezTo>
                <a:cubicBezTo>
                  <a:pt x="79" y="717"/>
                  <a:pt x="84" y="719"/>
                  <a:pt x="100" y="722"/>
                </a:cubicBezTo>
                <a:cubicBezTo>
                  <a:pt x="116" y="746"/>
                  <a:pt x="99" y="739"/>
                  <a:pt x="142" y="743"/>
                </a:cubicBezTo>
                <a:cubicBezTo>
                  <a:pt x="154" y="751"/>
                  <a:pt x="167" y="755"/>
                  <a:pt x="181" y="758"/>
                </a:cubicBezTo>
                <a:cubicBezTo>
                  <a:pt x="188" y="757"/>
                  <a:pt x="195" y="754"/>
                  <a:pt x="202" y="755"/>
                </a:cubicBezTo>
                <a:cubicBezTo>
                  <a:pt x="217" y="757"/>
                  <a:pt x="213" y="777"/>
                  <a:pt x="232" y="782"/>
                </a:cubicBezTo>
                <a:cubicBezTo>
                  <a:pt x="242" y="781"/>
                  <a:pt x="252" y="778"/>
                  <a:pt x="262" y="779"/>
                </a:cubicBezTo>
                <a:cubicBezTo>
                  <a:pt x="282" y="780"/>
                  <a:pt x="296" y="797"/>
                  <a:pt x="316" y="800"/>
                </a:cubicBezTo>
                <a:cubicBezTo>
                  <a:pt x="321" y="831"/>
                  <a:pt x="331" y="830"/>
                  <a:pt x="358" y="839"/>
                </a:cubicBezTo>
                <a:cubicBezTo>
                  <a:pt x="380" y="832"/>
                  <a:pt x="374" y="846"/>
                  <a:pt x="397" y="851"/>
                </a:cubicBezTo>
                <a:cubicBezTo>
                  <a:pt x="404" y="830"/>
                  <a:pt x="399" y="828"/>
                  <a:pt x="409" y="842"/>
                </a:cubicBezTo>
                <a:cubicBezTo>
                  <a:pt x="410" y="839"/>
                  <a:pt x="413" y="836"/>
                  <a:pt x="412" y="833"/>
                </a:cubicBezTo>
                <a:cubicBezTo>
                  <a:pt x="409" y="826"/>
                  <a:pt x="391" y="834"/>
                  <a:pt x="412" y="827"/>
                </a:cubicBezTo>
                <a:cubicBezTo>
                  <a:pt x="434" y="831"/>
                  <a:pt x="437" y="830"/>
                  <a:pt x="445" y="851"/>
                </a:cubicBezTo>
                <a:cubicBezTo>
                  <a:pt x="443" y="857"/>
                  <a:pt x="443" y="864"/>
                  <a:pt x="439" y="869"/>
                </a:cubicBezTo>
                <a:cubicBezTo>
                  <a:pt x="437" y="872"/>
                  <a:pt x="431" y="869"/>
                  <a:pt x="430" y="872"/>
                </a:cubicBezTo>
                <a:cubicBezTo>
                  <a:pt x="429" y="875"/>
                  <a:pt x="436" y="885"/>
                  <a:pt x="436" y="881"/>
                </a:cubicBezTo>
                <a:cubicBezTo>
                  <a:pt x="436" y="875"/>
                  <a:pt x="430" y="863"/>
                  <a:pt x="430" y="863"/>
                </a:cubicBezTo>
                <a:cubicBezTo>
                  <a:pt x="433" y="853"/>
                  <a:pt x="445" y="833"/>
                  <a:pt x="454" y="827"/>
                </a:cubicBezTo>
                <a:cubicBezTo>
                  <a:pt x="455" y="815"/>
                  <a:pt x="449" y="800"/>
                  <a:pt x="457" y="791"/>
                </a:cubicBezTo>
                <a:cubicBezTo>
                  <a:pt x="468" y="779"/>
                  <a:pt x="508" y="794"/>
                  <a:pt x="481" y="785"/>
                </a:cubicBezTo>
                <a:cubicBezTo>
                  <a:pt x="478" y="786"/>
                  <a:pt x="474" y="790"/>
                  <a:pt x="472" y="788"/>
                </a:cubicBezTo>
                <a:cubicBezTo>
                  <a:pt x="470" y="786"/>
                  <a:pt x="472" y="781"/>
                  <a:pt x="475" y="779"/>
                </a:cubicBezTo>
                <a:cubicBezTo>
                  <a:pt x="485" y="772"/>
                  <a:pt x="500" y="771"/>
                  <a:pt x="511" y="764"/>
                </a:cubicBezTo>
                <a:cubicBezTo>
                  <a:pt x="516" y="748"/>
                  <a:pt x="555" y="760"/>
                  <a:pt x="568" y="761"/>
                </a:cubicBezTo>
                <a:cubicBezTo>
                  <a:pt x="587" y="773"/>
                  <a:pt x="568" y="789"/>
                  <a:pt x="589" y="782"/>
                </a:cubicBezTo>
                <a:cubicBezTo>
                  <a:pt x="602" y="786"/>
                  <a:pt x="606" y="778"/>
                  <a:pt x="592" y="773"/>
                </a:cubicBezTo>
                <a:cubicBezTo>
                  <a:pt x="577" y="743"/>
                  <a:pt x="592" y="770"/>
                  <a:pt x="589" y="773"/>
                </a:cubicBezTo>
                <a:cubicBezTo>
                  <a:pt x="586" y="776"/>
                  <a:pt x="583" y="769"/>
                  <a:pt x="580" y="767"/>
                </a:cubicBezTo>
                <a:cubicBezTo>
                  <a:pt x="578" y="770"/>
                  <a:pt x="578" y="776"/>
                  <a:pt x="574" y="776"/>
                </a:cubicBezTo>
                <a:cubicBezTo>
                  <a:pt x="568" y="777"/>
                  <a:pt x="556" y="770"/>
                  <a:pt x="556" y="770"/>
                </a:cubicBezTo>
                <a:cubicBezTo>
                  <a:pt x="583" y="761"/>
                  <a:pt x="585" y="775"/>
                  <a:pt x="592" y="797"/>
                </a:cubicBezTo>
                <a:cubicBezTo>
                  <a:pt x="593" y="799"/>
                  <a:pt x="599" y="817"/>
                  <a:pt x="598" y="818"/>
                </a:cubicBezTo>
                <a:cubicBezTo>
                  <a:pt x="595" y="821"/>
                  <a:pt x="592" y="808"/>
                  <a:pt x="589" y="800"/>
                </a:cubicBezTo>
                <a:cubicBezTo>
                  <a:pt x="590" y="793"/>
                  <a:pt x="587" y="784"/>
                  <a:pt x="592" y="779"/>
                </a:cubicBezTo>
                <a:cubicBezTo>
                  <a:pt x="602" y="769"/>
                  <a:pt x="611" y="793"/>
                  <a:pt x="619" y="794"/>
                </a:cubicBezTo>
                <a:cubicBezTo>
                  <a:pt x="640" y="796"/>
                  <a:pt x="661" y="796"/>
                  <a:pt x="682" y="797"/>
                </a:cubicBezTo>
                <a:cubicBezTo>
                  <a:pt x="691" y="843"/>
                  <a:pt x="735" y="817"/>
                  <a:pt x="784" y="815"/>
                </a:cubicBezTo>
                <a:cubicBezTo>
                  <a:pt x="810" y="806"/>
                  <a:pt x="799" y="790"/>
                  <a:pt x="820" y="779"/>
                </a:cubicBezTo>
                <a:cubicBezTo>
                  <a:pt x="825" y="776"/>
                  <a:pt x="836" y="774"/>
                  <a:pt x="841" y="773"/>
                </a:cubicBezTo>
                <a:cubicBezTo>
                  <a:pt x="847" y="771"/>
                  <a:pt x="859" y="767"/>
                  <a:pt x="859" y="767"/>
                </a:cubicBezTo>
                <a:cubicBezTo>
                  <a:pt x="879" y="737"/>
                  <a:pt x="872" y="726"/>
                  <a:pt x="841" y="722"/>
                </a:cubicBezTo>
                <a:cubicBezTo>
                  <a:pt x="833" y="714"/>
                  <a:pt x="820" y="695"/>
                  <a:pt x="820" y="695"/>
                </a:cubicBezTo>
                <a:cubicBezTo>
                  <a:pt x="825" y="658"/>
                  <a:pt x="834" y="681"/>
                  <a:pt x="829" y="644"/>
                </a:cubicBezTo>
                <a:cubicBezTo>
                  <a:pt x="834" y="643"/>
                  <a:pt x="842" y="646"/>
                  <a:pt x="844" y="641"/>
                </a:cubicBezTo>
                <a:cubicBezTo>
                  <a:pt x="847" y="633"/>
                  <a:pt x="843" y="623"/>
                  <a:pt x="841" y="614"/>
                </a:cubicBezTo>
                <a:cubicBezTo>
                  <a:pt x="840" y="608"/>
                  <a:pt x="835" y="596"/>
                  <a:pt x="835" y="596"/>
                </a:cubicBezTo>
                <a:cubicBezTo>
                  <a:pt x="839" y="585"/>
                  <a:pt x="846" y="582"/>
                  <a:pt x="853" y="572"/>
                </a:cubicBezTo>
                <a:cubicBezTo>
                  <a:pt x="852" y="561"/>
                  <a:pt x="855" y="549"/>
                  <a:pt x="850" y="539"/>
                </a:cubicBezTo>
                <a:cubicBezTo>
                  <a:pt x="847" y="533"/>
                  <a:pt x="832" y="533"/>
                  <a:pt x="832" y="533"/>
                </a:cubicBezTo>
                <a:cubicBezTo>
                  <a:pt x="752" y="539"/>
                  <a:pt x="819" y="533"/>
                  <a:pt x="775" y="548"/>
                </a:cubicBezTo>
                <a:cubicBezTo>
                  <a:pt x="767" y="536"/>
                  <a:pt x="762" y="533"/>
                  <a:pt x="775" y="524"/>
                </a:cubicBezTo>
                <a:cubicBezTo>
                  <a:pt x="779" y="518"/>
                  <a:pt x="779" y="511"/>
                  <a:pt x="784" y="506"/>
                </a:cubicBezTo>
                <a:cubicBezTo>
                  <a:pt x="790" y="500"/>
                  <a:pt x="810" y="491"/>
                  <a:pt x="820" y="488"/>
                </a:cubicBezTo>
                <a:cubicBezTo>
                  <a:pt x="828" y="465"/>
                  <a:pt x="852" y="458"/>
                  <a:pt x="874" y="455"/>
                </a:cubicBezTo>
                <a:cubicBezTo>
                  <a:pt x="878" y="443"/>
                  <a:pt x="884" y="440"/>
                  <a:pt x="880" y="428"/>
                </a:cubicBezTo>
                <a:cubicBezTo>
                  <a:pt x="943" y="423"/>
                  <a:pt x="898" y="427"/>
                  <a:pt x="928" y="407"/>
                </a:cubicBezTo>
                <a:cubicBezTo>
                  <a:pt x="932" y="395"/>
                  <a:pt x="939" y="382"/>
                  <a:pt x="946" y="371"/>
                </a:cubicBezTo>
                <a:cubicBezTo>
                  <a:pt x="947" y="357"/>
                  <a:pt x="946" y="343"/>
                  <a:pt x="949" y="329"/>
                </a:cubicBezTo>
                <a:cubicBezTo>
                  <a:pt x="951" y="319"/>
                  <a:pt x="976" y="317"/>
                  <a:pt x="976" y="317"/>
                </a:cubicBezTo>
                <a:cubicBezTo>
                  <a:pt x="993" y="292"/>
                  <a:pt x="996" y="282"/>
                  <a:pt x="961" y="275"/>
                </a:cubicBezTo>
                <a:cubicBezTo>
                  <a:pt x="952" y="266"/>
                  <a:pt x="912" y="247"/>
                  <a:pt x="898" y="242"/>
                </a:cubicBezTo>
                <a:cubicBezTo>
                  <a:pt x="894" y="236"/>
                  <a:pt x="893" y="226"/>
                  <a:pt x="886" y="224"/>
                </a:cubicBezTo>
                <a:cubicBezTo>
                  <a:pt x="858" y="215"/>
                  <a:pt x="830" y="209"/>
                  <a:pt x="802" y="200"/>
                </a:cubicBezTo>
                <a:cubicBezTo>
                  <a:pt x="797" y="192"/>
                  <a:pt x="795" y="188"/>
                  <a:pt x="787" y="182"/>
                </a:cubicBezTo>
                <a:cubicBezTo>
                  <a:pt x="781" y="178"/>
                  <a:pt x="769" y="170"/>
                  <a:pt x="769" y="170"/>
                </a:cubicBezTo>
                <a:cubicBezTo>
                  <a:pt x="758" y="138"/>
                  <a:pt x="765" y="141"/>
                  <a:pt x="727" y="137"/>
                </a:cubicBezTo>
                <a:cubicBezTo>
                  <a:pt x="723" y="123"/>
                  <a:pt x="720" y="110"/>
                  <a:pt x="712" y="98"/>
                </a:cubicBezTo>
                <a:cubicBezTo>
                  <a:pt x="706" y="100"/>
                  <a:pt x="699" y="111"/>
                  <a:pt x="694" y="107"/>
                </a:cubicBezTo>
                <a:cubicBezTo>
                  <a:pt x="689" y="103"/>
                  <a:pt x="693" y="93"/>
                  <a:pt x="688" y="89"/>
                </a:cubicBezTo>
                <a:cubicBezTo>
                  <a:pt x="682" y="85"/>
                  <a:pt x="676" y="81"/>
                  <a:pt x="670" y="77"/>
                </a:cubicBezTo>
                <a:cubicBezTo>
                  <a:pt x="667" y="75"/>
                  <a:pt x="661" y="71"/>
                  <a:pt x="661" y="71"/>
                </a:cubicBezTo>
                <a:cubicBezTo>
                  <a:pt x="659" y="65"/>
                  <a:pt x="660" y="57"/>
                  <a:pt x="655" y="53"/>
                </a:cubicBezTo>
                <a:cubicBezTo>
                  <a:pt x="649" y="49"/>
                  <a:pt x="637" y="41"/>
                  <a:pt x="637" y="41"/>
                </a:cubicBezTo>
                <a:cubicBezTo>
                  <a:pt x="632" y="27"/>
                  <a:pt x="630" y="17"/>
                  <a:pt x="622" y="5"/>
                </a:cubicBezTo>
                <a:cubicBezTo>
                  <a:pt x="610" y="6"/>
                  <a:pt x="598" y="4"/>
                  <a:pt x="586" y="8"/>
                </a:cubicBezTo>
                <a:cubicBezTo>
                  <a:pt x="583" y="9"/>
                  <a:pt x="583" y="17"/>
                  <a:pt x="583" y="17"/>
                </a:cubicBezTo>
              </a:path>
            </a:pathLst>
          </a:cu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AutoShape 24"/>
          <p:cNvSpPr>
            <a:spLocks noChangeArrowheads="1"/>
          </p:cNvSpPr>
          <p:nvPr/>
        </p:nvSpPr>
        <p:spPr bwMode="auto">
          <a:xfrm>
            <a:off x="4007768" y="4149081"/>
            <a:ext cx="216024" cy="265721"/>
          </a:xfrm>
          <a:custGeom>
            <a:avLst/>
            <a:gdLst>
              <a:gd name="T0" fmla="*/ 0 w 76200"/>
              <a:gd name="T1" fmla="*/ 29106 h 76200"/>
              <a:gd name="T2" fmla="*/ 29106 w 76200"/>
              <a:gd name="T3" fmla="*/ 29106 h 76200"/>
              <a:gd name="T4" fmla="*/ 38100 w 76200"/>
              <a:gd name="T5" fmla="*/ 0 h 76200"/>
              <a:gd name="T6" fmla="*/ 47094 w 76200"/>
              <a:gd name="T7" fmla="*/ 29106 h 76200"/>
              <a:gd name="T8" fmla="*/ 76200 w 76200"/>
              <a:gd name="T9" fmla="*/ 29106 h 76200"/>
              <a:gd name="T10" fmla="*/ 52653 w 76200"/>
              <a:gd name="T11" fmla="*/ 47094 h 76200"/>
              <a:gd name="T12" fmla="*/ 61647 w 76200"/>
              <a:gd name="T13" fmla="*/ 76200 h 76200"/>
              <a:gd name="T14" fmla="*/ 38100 w 76200"/>
              <a:gd name="T15" fmla="*/ 58211 h 76200"/>
              <a:gd name="T16" fmla="*/ 14553 w 76200"/>
              <a:gd name="T17" fmla="*/ 76200 h 76200"/>
              <a:gd name="T18" fmla="*/ 23547 w 76200"/>
              <a:gd name="T19" fmla="*/ 47094 h 76200"/>
              <a:gd name="T20" fmla="*/ 0 w 76200"/>
              <a:gd name="T21" fmla="*/ 29106 h 76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200" h="76200">
                <a:moveTo>
                  <a:pt x="0" y="29106"/>
                </a:moveTo>
                <a:lnTo>
                  <a:pt x="29106" y="29106"/>
                </a:lnTo>
                <a:lnTo>
                  <a:pt x="38100" y="0"/>
                </a:lnTo>
                <a:lnTo>
                  <a:pt x="47094" y="29106"/>
                </a:lnTo>
                <a:lnTo>
                  <a:pt x="76200" y="29106"/>
                </a:lnTo>
                <a:lnTo>
                  <a:pt x="52653" y="47094"/>
                </a:lnTo>
                <a:lnTo>
                  <a:pt x="61647" y="76200"/>
                </a:lnTo>
                <a:lnTo>
                  <a:pt x="38100" y="58211"/>
                </a:lnTo>
                <a:lnTo>
                  <a:pt x="14553" y="76200"/>
                </a:lnTo>
                <a:lnTo>
                  <a:pt x="23547" y="47094"/>
                </a:lnTo>
                <a:lnTo>
                  <a:pt x="0" y="29106"/>
                </a:lnTo>
                <a:close/>
              </a:path>
            </a:pathLst>
          </a:custGeom>
          <a:solidFill>
            <a:srgbClr val="FFFF00"/>
          </a:solidFill>
          <a:ln w="25400">
            <a:solidFill>
              <a:srgbClr val="FF0000"/>
            </a:solidFill>
            <a:miter lim="800000"/>
            <a:headEnd/>
            <a:tailEnd/>
          </a:ln>
        </p:spPr>
        <p:txBody>
          <a:bodyPr wrap="none" anchor="ctr"/>
          <a:lstStyle/>
          <a:p>
            <a:endParaRPr lang="en-US" sz="2400"/>
          </a:p>
        </p:txBody>
      </p:sp>
      <p:sp>
        <p:nvSpPr>
          <p:cNvPr id="6" name="Oval 5">
            <a:hlinkClick r:id="rId3" action="ppaction://hlinksldjump"/>
          </p:cNvPr>
          <p:cNvSpPr>
            <a:spLocks noChangeArrowheads="1"/>
          </p:cNvSpPr>
          <p:nvPr/>
        </p:nvSpPr>
        <p:spPr bwMode="auto">
          <a:xfrm rot="21403429">
            <a:off x="3478137" y="4053418"/>
            <a:ext cx="876935" cy="470812"/>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08193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4)">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repeatCount="500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3512" y="1423318"/>
            <a:ext cx="8784976" cy="5318051"/>
          </a:xfrm>
        </p:spPr>
        <p:txBody>
          <a:bodyPr>
            <a:normAutofit/>
          </a:bodyPr>
          <a:lstStyle/>
          <a:p>
            <a:pPr marL="0" indent="0">
              <a:buNone/>
            </a:pPr>
            <a:r>
              <a:rPr lang="vi-VN" b="1">
                <a:solidFill>
                  <a:srgbClr val="0070C0"/>
                </a:solidFill>
                <a:latin typeface="+mj-lt"/>
              </a:rPr>
              <a:t>2. Pháp</a:t>
            </a:r>
          </a:p>
          <a:p>
            <a:pPr>
              <a:buFont typeface="Wingdings" pitchFamily="2" charset="2"/>
              <a:buChar char="à"/>
            </a:pPr>
            <a:r>
              <a:rPr lang="vi-VN">
                <a:latin typeface="+mj-lt"/>
                <a:sym typeface="Wingdings" pitchFamily="2" charset="2"/>
              </a:rPr>
              <a:t>Nước Pháp nằm ở Tây Âu</a:t>
            </a:r>
          </a:p>
          <a:p>
            <a:pPr>
              <a:buFont typeface="Wingdings" pitchFamily="2" charset="2"/>
              <a:buChar char="à"/>
            </a:pPr>
            <a:r>
              <a:rPr lang="vi-VN">
                <a:latin typeface="+mj-lt"/>
              </a:rPr>
              <a:t>Phía Đông Bắc giáp với Đức, Đông Nam giáp với I-ta-li-a, phía Tây Nam giáp với Tây Ban Nha. Phần lãnh thổ giáp với biển và đại dương: Địa Trung Hải, Đại Tây Dương.</a:t>
            </a:r>
            <a:endParaRPr lang="en-US">
              <a:latin typeface="+mj-lt"/>
            </a:endParaRPr>
          </a:p>
          <a:p>
            <a:pPr>
              <a:buFont typeface="Wingdings" pitchFamily="2" charset="2"/>
              <a:buChar char="à"/>
            </a:pPr>
            <a:endParaRPr lang="vi-VN">
              <a:solidFill>
                <a:srgbClr val="0070C0"/>
              </a:solidFill>
              <a:latin typeface="+mj-lt"/>
            </a:endParaRPr>
          </a:p>
        </p:txBody>
      </p:sp>
      <p:sp>
        <p:nvSpPr>
          <p:cNvPr id="4" name="TextBox 3">
            <a:extLst>
              <a:ext uri="{FF2B5EF4-FFF2-40B4-BE49-F238E27FC236}">
                <a16:creationId xmlns:a16="http://schemas.microsoft.com/office/drawing/2014/main" id="{0FEBE0C3-5F13-43E9-A99B-577587F16F34}"/>
              </a:ext>
            </a:extLst>
          </p:cNvPr>
          <p:cNvSpPr txBox="1"/>
          <p:nvPr/>
        </p:nvSpPr>
        <p:spPr>
          <a:xfrm>
            <a:off x="2567608" y="-99392"/>
            <a:ext cx="7128792" cy="523220"/>
          </a:xfrm>
          <a:prstGeom prst="rect">
            <a:avLst/>
          </a:prstGeom>
          <a:solidFill>
            <a:schemeClr val="bg1"/>
          </a:solidFill>
        </p:spPr>
        <p:txBody>
          <a:bodyPr wrap="square" rtlCol="0">
            <a:spAutoFit/>
          </a:bodyPr>
          <a:lstStyle/>
          <a:p>
            <a:pPr algn="ctr"/>
            <a:r>
              <a:rPr lang="vi-VN" sz="2800" dirty="0">
                <a:latin typeface="+mj-lt"/>
              </a:rPr>
              <a:t>Thứ sáu ngày    tháng 2 năm 2022</a:t>
            </a:r>
          </a:p>
        </p:txBody>
      </p:sp>
    </p:spTree>
    <p:extLst>
      <p:ext uri="{BB962C8B-B14F-4D97-AF65-F5344CB8AC3E}">
        <p14:creationId xmlns:p14="http://schemas.microsoft.com/office/powerpoint/2010/main" val="376088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7"/>
          <p:cNvGrpSpPr>
            <a:grpSpLocks/>
          </p:cNvGrpSpPr>
          <p:nvPr/>
        </p:nvGrpSpPr>
        <p:grpSpPr bwMode="auto">
          <a:xfrm>
            <a:off x="1487488" y="1"/>
            <a:ext cx="9144000" cy="6772275"/>
            <a:chOff x="0" y="0"/>
            <a:chExt cx="5760" cy="4266"/>
          </a:xfrm>
        </p:grpSpPr>
        <p:pic>
          <p:nvPicPr>
            <p:cNvPr id="7" name="Picture 5" descr="http://dantri4.vcmedia.vn/6DQQJ7yW5QPfG6EzuGal/Image/2011/07/1/tn1_a6d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6"/>
            <p:cNvSpPr txBox="1">
              <a:spLocks noChangeArrowheads="1"/>
            </p:cNvSpPr>
            <p:nvPr/>
          </p:nvSpPr>
          <p:spPr bwMode="auto">
            <a:xfrm>
              <a:off x="680" y="3936"/>
              <a:ext cx="4385"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charset="0"/>
                  <a:cs typeface="Arial" charset="0"/>
                </a:defRPr>
              </a:lvl1pPr>
              <a:lvl2pPr marL="742950" indent="-285750">
                <a:defRPr sz="2000" b="1">
                  <a:solidFill>
                    <a:schemeClr val="tx1"/>
                  </a:solidFill>
                  <a:latin typeface="Arial" charset="0"/>
                  <a:cs typeface="Arial" charset="0"/>
                </a:defRPr>
              </a:lvl2pPr>
              <a:lvl3pPr marL="1143000" indent="-228600">
                <a:defRPr sz="2000" b="1">
                  <a:solidFill>
                    <a:schemeClr val="tx1"/>
                  </a:solidFill>
                  <a:latin typeface="Arial" charset="0"/>
                  <a:cs typeface="Arial" charset="0"/>
                </a:defRPr>
              </a:lvl3pPr>
              <a:lvl4pPr marL="1600200" indent="-228600">
                <a:defRPr sz="2000" b="1">
                  <a:solidFill>
                    <a:schemeClr val="tx1"/>
                  </a:solidFill>
                  <a:latin typeface="Arial" charset="0"/>
                  <a:cs typeface="Arial" charset="0"/>
                </a:defRPr>
              </a:lvl4pPr>
              <a:lvl5pPr marL="2057400" indent="-22860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algn="ctr" eaLnBrk="1" hangingPunct="1"/>
              <a:r>
                <a:rPr lang="en-US" sz="2800">
                  <a:solidFill>
                    <a:srgbClr val="000099"/>
                  </a:solidFill>
                </a:rPr>
                <a:t>Pa – ri tráng lệ nhìn từ trên cao</a:t>
              </a:r>
            </a:p>
          </p:txBody>
        </p:sp>
      </p:grpSp>
      <p:pic>
        <p:nvPicPr>
          <p:cNvPr id="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2414" y="-27384"/>
            <a:ext cx="9109075"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326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nodeType="clickEffect">
                                  <p:stCondLst>
                                    <p:cond delay="0"/>
                                  </p:stCondLst>
                                  <p:childTnLst>
                                    <p:animEffect transition="out" filter="fade">
                                      <p:cBhvr>
                                        <p:cTn id="11" dur="1000"/>
                                        <p:tgtEl>
                                          <p:spTgt spid="9"/>
                                        </p:tgtEl>
                                      </p:cBhvr>
                                    </p:animEffect>
                                    <p:anim calcmode="lin" valueType="num">
                                      <p:cBhvr>
                                        <p:cTn id="12" dur="1000"/>
                                        <p:tgtEl>
                                          <p:spTgt spid="9"/>
                                        </p:tgtEl>
                                        <p:attrNameLst>
                                          <p:attrName>ppt_x</p:attrName>
                                        </p:attrNameLst>
                                      </p:cBhvr>
                                      <p:tavLst>
                                        <p:tav tm="0">
                                          <p:val>
                                            <p:strVal val="ppt_x"/>
                                          </p:val>
                                        </p:tav>
                                        <p:tav tm="100000">
                                          <p:val>
                                            <p:strVal val="ppt_x"/>
                                          </p:val>
                                        </p:tav>
                                      </p:tavLst>
                                    </p:anim>
                                    <p:anim calcmode="lin" valueType="num">
                                      <p:cBhvr>
                                        <p:cTn id="13" dur="1000"/>
                                        <p:tgtEl>
                                          <p:spTgt spid="9"/>
                                        </p:tgtEl>
                                        <p:attrNameLst>
                                          <p:attrName>ppt_y</p:attrName>
                                        </p:attrNameLst>
                                      </p:cBhvr>
                                      <p:tavLst>
                                        <p:tav tm="0">
                                          <p:val>
                                            <p:strVal val="ppt_y"/>
                                          </p:val>
                                        </p:tav>
                                        <p:tav tm="100000">
                                          <p:val>
                                            <p:strVal val="ppt_y+.1"/>
                                          </p:val>
                                        </p:tav>
                                      </p:tavLst>
                                    </p:anim>
                                    <p:set>
                                      <p:cBhvr>
                                        <p:cTn id="14"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352" y="1423318"/>
            <a:ext cx="11521280" cy="5318051"/>
          </a:xfrm>
        </p:spPr>
        <p:txBody>
          <a:bodyPr>
            <a:normAutofit lnSpcReduction="10000"/>
          </a:bodyPr>
          <a:lstStyle/>
          <a:p>
            <a:pPr marL="0" indent="0">
              <a:buNone/>
            </a:pPr>
            <a:r>
              <a:rPr lang="vi-VN" b="1" dirty="0">
                <a:solidFill>
                  <a:srgbClr val="0070C0"/>
                </a:solidFill>
                <a:latin typeface="+mj-lt"/>
              </a:rPr>
              <a:t>2. Pháp</a:t>
            </a:r>
          </a:p>
          <a:p>
            <a:pPr marL="0" indent="0" algn="ctr">
              <a:buNone/>
            </a:pPr>
            <a:r>
              <a:rPr lang="vi-VN" b="1" i="1" dirty="0">
                <a:solidFill>
                  <a:srgbClr val="0070C0"/>
                </a:solidFill>
                <a:latin typeface="+mj-lt"/>
                <a:sym typeface="Wingdings"/>
              </a:rPr>
              <a:t></a:t>
            </a:r>
            <a:r>
              <a:rPr lang="vi-VN" b="1" i="1" dirty="0">
                <a:latin typeface="+mj-lt"/>
                <a:sym typeface="Wingdings"/>
              </a:rPr>
              <a:t> </a:t>
            </a:r>
            <a:r>
              <a:rPr lang="vi-VN" b="1" i="1" dirty="0">
                <a:latin typeface="+mj-lt"/>
              </a:rPr>
              <a:t>Đọc thông tin SGK/114 và trả lời câu hỏi:</a:t>
            </a:r>
          </a:p>
          <a:p>
            <a:pPr marL="0" indent="0">
              <a:buNone/>
            </a:pPr>
            <a:r>
              <a:rPr lang="vi-VN" dirty="0">
                <a:latin typeface="+mj-lt"/>
              </a:rPr>
              <a:t>Nước Pháp nằm ở Tây Âu, chịu ảnh hưởng của biển nên có khí hậu ôn hòa. Diện tích đồng bằng lớn, khí hậu thuận lợi đã tạo điều kiện cho Pháp phát triển nông nghiệp. Nông sản chính là lúa mì, khoai tây, củ cải đường, nho và chăn nuôi bò lấy thịt, sữa.</a:t>
            </a:r>
          </a:p>
          <a:p>
            <a:pPr marL="0" indent="0">
              <a:buNone/>
            </a:pPr>
            <a:r>
              <a:rPr lang="vi-VN" dirty="0">
                <a:latin typeface="+mj-lt"/>
              </a:rPr>
              <a:t>Nước Pháp sản xuất nhiều mặt hàng công nghiệp. Các sản phẩm nổi tiếng là máy móc, thiết bị, phương tiện giao thông, vải, quần áo, mĩ phẩm, thực phẩm, dược phẩm. Phong cảnh tự nhiên và các công trình kiến trúc nổi tiếng của Pháp đã thu hút nhiều khách du lịch khắp nơi trên thế giới.</a:t>
            </a:r>
          </a:p>
        </p:txBody>
      </p:sp>
      <p:sp>
        <p:nvSpPr>
          <p:cNvPr id="4" name="TextBox 3">
            <a:extLst>
              <a:ext uri="{FF2B5EF4-FFF2-40B4-BE49-F238E27FC236}">
                <a16:creationId xmlns:a16="http://schemas.microsoft.com/office/drawing/2014/main" id="{D1FD8CD1-5470-4021-8A78-40D560356E36}"/>
              </a:ext>
            </a:extLst>
          </p:cNvPr>
          <p:cNvSpPr txBox="1"/>
          <p:nvPr/>
        </p:nvSpPr>
        <p:spPr>
          <a:xfrm>
            <a:off x="2567608" y="-99392"/>
            <a:ext cx="7128792" cy="523220"/>
          </a:xfrm>
          <a:prstGeom prst="rect">
            <a:avLst/>
          </a:prstGeom>
          <a:solidFill>
            <a:schemeClr val="bg1"/>
          </a:solidFill>
        </p:spPr>
        <p:txBody>
          <a:bodyPr wrap="square" rtlCol="0">
            <a:spAutoFit/>
          </a:bodyPr>
          <a:lstStyle/>
          <a:p>
            <a:pPr algn="ctr"/>
            <a:r>
              <a:rPr lang="vi-VN" sz="2800" dirty="0">
                <a:latin typeface="+mj-lt"/>
              </a:rPr>
              <a:t>Thứ sáu ngày    tháng 2 năm 2022</a:t>
            </a:r>
          </a:p>
        </p:txBody>
      </p:sp>
    </p:spTree>
    <p:extLst>
      <p:ext uri="{BB962C8B-B14F-4D97-AF65-F5344CB8AC3E}">
        <p14:creationId xmlns:p14="http://schemas.microsoft.com/office/powerpoint/2010/main" val="204603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3392" y="1711350"/>
            <a:ext cx="11305256" cy="4525963"/>
          </a:xfrm>
        </p:spPr>
        <p:txBody>
          <a:bodyPr/>
          <a:lstStyle/>
          <a:p>
            <a:pPr marL="0" indent="0">
              <a:buNone/>
            </a:pPr>
            <a:r>
              <a:rPr lang="vi-VN" b="1" i="1" dirty="0">
                <a:solidFill>
                  <a:srgbClr val="0070C0"/>
                </a:solidFill>
              </a:rPr>
              <a:t>Nước Pháp có khí hậu như thế nào? Và do đâu mà Pháp có khí hậu như vậy?</a:t>
            </a:r>
          </a:p>
          <a:p>
            <a:pPr marL="0" indent="0">
              <a:buNone/>
            </a:pPr>
            <a:r>
              <a:rPr lang="vi-VN" b="1" dirty="0">
                <a:solidFill>
                  <a:srgbClr val="FF0000"/>
                </a:solidFill>
                <a:sym typeface="Wingdings"/>
              </a:rPr>
              <a:t> </a:t>
            </a:r>
            <a:r>
              <a:rPr lang="vi-VN" b="1" dirty="0">
                <a:sym typeface="Wingdings"/>
              </a:rPr>
              <a:t>Chịu ảnh hưởng của biển nên Pháp có khí hậu ôn hòa.</a:t>
            </a:r>
            <a:endParaRPr lang="en-US" b="1" dirty="0"/>
          </a:p>
        </p:txBody>
      </p:sp>
      <p:sp>
        <p:nvSpPr>
          <p:cNvPr id="3" name="TextBox 2">
            <a:extLst>
              <a:ext uri="{FF2B5EF4-FFF2-40B4-BE49-F238E27FC236}">
                <a16:creationId xmlns:a16="http://schemas.microsoft.com/office/drawing/2014/main" id="{9A2C0EC8-9D15-4A02-BBD9-748518EAD705}"/>
              </a:ext>
            </a:extLst>
          </p:cNvPr>
          <p:cNvSpPr txBox="1"/>
          <p:nvPr/>
        </p:nvSpPr>
        <p:spPr>
          <a:xfrm>
            <a:off x="2567608" y="-99392"/>
            <a:ext cx="7128792" cy="523220"/>
          </a:xfrm>
          <a:prstGeom prst="rect">
            <a:avLst/>
          </a:prstGeom>
          <a:solidFill>
            <a:schemeClr val="bg1"/>
          </a:solidFill>
        </p:spPr>
        <p:txBody>
          <a:bodyPr wrap="square" rtlCol="0">
            <a:spAutoFit/>
          </a:bodyPr>
          <a:lstStyle/>
          <a:p>
            <a:pPr algn="ctr"/>
            <a:r>
              <a:rPr lang="vi-VN" sz="2800" dirty="0">
                <a:latin typeface="+mj-lt"/>
              </a:rPr>
              <a:t>Thứ sáu ngày    tháng 2 năm 2022</a:t>
            </a:r>
          </a:p>
        </p:txBody>
      </p:sp>
    </p:spTree>
    <p:extLst>
      <p:ext uri="{BB962C8B-B14F-4D97-AF65-F5344CB8AC3E}">
        <p14:creationId xmlns:p14="http://schemas.microsoft.com/office/powerpoint/2010/main" val="385324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barn(inVertical)">
                                      <p:cBhvr>
                                        <p:cTn id="14"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75520" y="1340768"/>
            <a:ext cx="8712968" cy="5328592"/>
          </a:xfrm>
        </p:spPr>
        <p:txBody>
          <a:bodyPr/>
          <a:lstStyle/>
          <a:p>
            <a:pPr marL="0" indent="0" algn="just">
              <a:buNone/>
            </a:pPr>
            <a:r>
              <a:rPr lang="vi-VN" b="1" i="1">
                <a:solidFill>
                  <a:srgbClr val="00B050"/>
                </a:solidFill>
                <a:latin typeface="+mj-lt"/>
              </a:rPr>
              <a:t>Dựa vào thông tin SGK/114, thảo luận nhóm bàn và nêu tên các sản phẩm nông nghiệp, công nghiệp của nước Pháp?</a:t>
            </a:r>
          </a:p>
          <a:p>
            <a:pPr algn="just">
              <a:buFont typeface="Wingdings" pitchFamily="2" charset="2"/>
              <a:buChar char="v"/>
            </a:pPr>
            <a:r>
              <a:rPr lang="vi-VN" b="1">
                <a:latin typeface="+mj-lt"/>
              </a:rPr>
              <a:t> Một số sản phẩm của Pháp:</a:t>
            </a:r>
          </a:p>
          <a:p>
            <a:pPr marL="0" indent="0" algn="just">
              <a:buNone/>
            </a:pPr>
            <a:r>
              <a:rPr lang="vi-VN" b="1">
                <a:solidFill>
                  <a:srgbClr val="FF0000"/>
                </a:solidFill>
                <a:latin typeface="+mj-lt"/>
                <a:sym typeface="Wingdings"/>
              </a:rPr>
              <a:t></a:t>
            </a:r>
            <a:r>
              <a:rPr lang="vi-VN">
                <a:latin typeface="+mj-lt"/>
              </a:rPr>
              <a:t>Nông nghiệp: lúa mì, khoai tây, củ cải đường, nho và chăn nuôi bò lấy thịt, sữa, ...</a:t>
            </a:r>
            <a:endParaRPr lang="en-US">
              <a:latin typeface="+mj-lt"/>
            </a:endParaRPr>
          </a:p>
          <a:p>
            <a:pPr marL="0" indent="0" algn="just">
              <a:buNone/>
            </a:pPr>
            <a:r>
              <a:rPr lang="vi-VN" b="1">
                <a:solidFill>
                  <a:srgbClr val="FF0000"/>
                </a:solidFill>
                <a:latin typeface="+mj-lt"/>
                <a:sym typeface="Wingdings"/>
              </a:rPr>
              <a:t></a:t>
            </a:r>
            <a:r>
              <a:rPr lang="vi-VN">
                <a:latin typeface="+mj-lt"/>
              </a:rPr>
              <a:t>Công nghiệp: máy móc, thiết bị, phương tiện giao thông, vải, quần áo, mỹ phẩm, thực phẩm, dược phẩm, ...</a:t>
            </a:r>
            <a:endParaRPr lang="en-US">
              <a:latin typeface="+mj-lt"/>
            </a:endParaRPr>
          </a:p>
          <a:p>
            <a:pPr marL="0" indent="0" algn="just">
              <a:buNone/>
            </a:pPr>
            <a:endParaRPr lang="vi-VN">
              <a:latin typeface="+mj-lt"/>
            </a:endParaRPr>
          </a:p>
          <a:p>
            <a:pPr marL="0" indent="0" algn="just">
              <a:buNone/>
            </a:pPr>
            <a:endParaRPr lang="en-US">
              <a:latin typeface="+mj-lt"/>
            </a:endParaRPr>
          </a:p>
          <a:p>
            <a:pPr marL="0" indent="0" algn="just">
              <a:buNone/>
            </a:pPr>
            <a:endParaRPr lang="vi-VN" b="1" i="1">
              <a:solidFill>
                <a:srgbClr val="00B050"/>
              </a:solidFill>
              <a:latin typeface="+mj-lt"/>
            </a:endParaRPr>
          </a:p>
          <a:p>
            <a:pPr marL="0" indent="0" algn="just">
              <a:buNone/>
            </a:pPr>
            <a:endParaRPr lang="vi-VN" b="1" i="1">
              <a:solidFill>
                <a:srgbClr val="00B050"/>
              </a:solidFill>
              <a:latin typeface="+mj-lt"/>
            </a:endParaRPr>
          </a:p>
          <a:p>
            <a:pPr marL="0" indent="0" algn="just">
              <a:buNone/>
            </a:pPr>
            <a:endParaRPr lang="en-US" b="1" i="1">
              <a:solidFill>
                <a:srgbClr val="00B050"/>
              </a:solidFill>
              <a:latin typeface="+mj-lt"/>
            </a:endParaRPr>
          </a:p>
        </p:txBody>
      </p:sp>
      <p:cxnSp>
        <p:nvCxnSpPr>
          <p:cNvPr id="4" name="Straight Connector 3"/>
          <p:cNvCxnSpPr/>
          <p:nvPr/>
        </p:nvCxnSpPr>
        <p:spPr>
          <a:xfrm>
            <a:off x="4871864" y="2348880"/>
            <a:ext cx="5400600" cy="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5" name="Straight Connector 4"/>
          <p:cNvCxnSpPr/>
          <p:nvPr/>
        </p:nvCxnSpPr>
        <p:spPr>
          <a:xfrm>
            <a:off x="1919536" y="2852936"/>
            <a:ext cx="1008112" cy="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sp>
        <p:nvSpPr>
          <p:cNvPr id="6" name="TextBox 5">
            <a:extLst>
              <a:ext uri="{FF2B5EF4-FFF2-40B4-BE49-F238E27FC236}">
                <a16:creationId xmlns:a16="http://schemas.microsoft.com/office/drawing/2014/main" id="{660AADB7-C715-4203-879E-AC6E85AECA00}"/>
              </a:ext>
            </a:extLst>
          </p:cNvPr>
          <p:cNvSpPr txBox="1"/>
          <p:nvPr/>
        </p:nvSpPr>
        <p:spPr>
          <a:xfrm>
            <a:off x="2567608" y="-99392"/>
            <a:ext cx="7128792" cy="523220"/>
          </a:xfrm>
          <a:prstGeom prst="rect">
            <a:avLst/>
          </a:prstGeom>
          <a:solidFill>
            <a:schemeClr val="bg1"/>
          </a:solidFill>
        </p:spPr>
        <p:txBody>
          <a:bodyPr wrap="square" rtlCol="0">
            <a:spAutoFit/>
          </a:bodyPr>
          <a:lstStyle/>
          <a:p>
            <a:pPr algn="ctr"/>
            <a:r>
              <a:rPr lang="vi-VN" sz="2800" dirty="0">
                <a:latin typeface="+mj-lt"/>
              </a:rPr>
              <a:t>Thứ sáu ngày    tháng 2 năm 2022</a:t>
            </a:r>
          </a:p>
        </p:txBody>
      </p:sp>
    </p:spTree>
    <p:extLst>
      <p:ext uri="{BB962C8B-B14F-4D97-AF65-F5344CB8AC3E}">
        <p14:creationId xmlns:p14="http://schemas.microsoft.com/office/powerpoint/2010/main" val="243645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par>
                                <p:cTn id="15" presetID="16" presetClass="entr" presetSubtype="2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down)">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additive="base">
                                        <p:cTn id="2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 calcmode="lin" valueType="num">
                                      <p:cBhvr additive="base">
                                        <p:cTn id="3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anh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876" y="0"/>
            <a:ext cx="9128125"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vườn n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700" y="0"/>
            <a:ext cx="91313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p:cNvSpPr txBox="1">
            <a:spLocks noChangeArrowheads="1"/>
          </p:cNvSpPr>
          <p:nvPr/>
        </p:nvSpPr>
        <p:spPr bwMode="auto">
          <a:xfrm>
            <a:off x="2743200" y="6477001"/>
            <a:ext cx="609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charset="0"/>
                <a:cs typeface="Arial" charset="0"/>
              </a:defRPr>
            </a:lvl1pPr>
            <a:lvl2pPr marL="742950" indent="-285750">
              <a:defRPr sz="2000" b="1">
                <a:solidFill>
                  <a:schemeClr val="tx1"/>
                </a:solidFill>
                <a:latin typeface="Arial" charset="0"/>
                <a:cs typeface="Arial" charset="0"/>
              </a:defRPr>
            </a:lvl2pPr>
            <a:lvl3pPr marL="1143000" indent="-228600">
              <a:defRPr sz="2000" b="1">
                <a:solidFill>
                  <a:schemeClr val="tx1"/>
                </a:solidFill>
                <a:latin typeface="Arial" charset="0"/>
                <a:cs typeface="Arial" charset="0"/>
              </a:defRPr>
            </a:lvl3pPr>
            <a:lvl4pPr marL="1600200" indent="-228600">
              <a:defRPr sz="2000" b="1">
                <a:solidFill>
                  <a:schemeClr val="tx1"/>
                </a:solidFill>
                <a:latin typeface="Arial" charset="0"/>
                <a:cs typeface="Arial" charset="0"/>
              </a:defRPr>
            </a:lvl4pPr>
            <a:lvl5pPr marL="2057400" indent="-22860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algn="ctr">
              <a:spcBef>
                <a:spcPct val="50000"/>
              </a:spcBef>
            </a:pPr>
            <a:r>
              <a:rPr lang="en-US" sz="2400">
                <a:solidFill>
                  <a:srgbClr val="0000CC"/>
                </a:solidFill>
                <a:latin typeface="Times New Roman" pitchFamily="18" charset="0"/>
              </a:rPr>
              <a:t>NÔNG TRƯỜNG TRỒNG NHO Ở PHÁP </a:t>
            </a:r>
          </a:p>
        </p:txBody>
      </p:sp>
      <p:sp>
        <p:nvSpPr>
          <p:cNvPr id="8" name="TextBox 7"/>
          <p:cNvSpPr txBox="1">
            <a:spLocks noChangeArrowheads="1"/>
          </p:cNvSpPr>
          <p:nvPr/>
        </p:nvSpPr>
        <p:spPr bwMode="auto">
          <a:xfrm>
            <a:off x="1539876" y="-27384"/>
            <a:ext cx="9128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Arial" charset="0"/>
                <a:cs typeface="Arial" charset="0"/>
              </a:defRPr>
            </a:lvl1pPr>
            <a:lvl2pPr marL="742950" indent="-285750">
              <a:defRPr sz="2000" b="1">
                <a:solidFill>
                  <a:schemeClr val="tx1"/>
                </a:solidFill>
                <a:latin typeface="Arial" charset="0"/>
                <a:cs typeface="Arial" charset="0"/>
              </a:defRPr>
            </a:lvl2pPr>
            <a:lvl3pPr marL="1143000" indent="-228600">
              <a:defRPr sz="2000" b="1">
                <a:solidFill>
                  <a:schemeClr val="tx1"/>
                </a:solidFill>
                <a:latin typeface="Arial" charset="0"/>
                <a:cs typeface="Arial" charset="0"/>
              </a:defRPr>
            </a:lvl3pPr>
            <a:lvl4pPr marL="1600200" indent="-228600">
              <a:defRPr sz="2000" b="1">
                <a:solidFill>
                  <a:schemeClr val="tx1"/>
                </a:solidFill>
                <a:latin typeface="Arial" charset="0"/>
                <a:cs typeface="Arial" charset="0"/>
              </a:defRPr>
            </a:lvl4pPr>
            <a:lvl5pPr marL="2057400" indent="-22860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r>
              <a:rPr lang="en-US" sz="3200">
                <a:solidFill>
                  <a:srgbClr val="0070C0"/>
                </a:solidFill>
                <a:latin typeface="Times New Roman" pitchFamily="18" charset="0"/>
                <a:cs typeface="Times New Roman" pitchFamily="18" charset="0"/>
              </a:rPr>
              <a:t>Đầu tiên là nông trường nho ở pháp, nguyên liệu tạo nên thức uống đăch trưng của đất nước này.</a:t>
            </a:r>
          </a:p>
        </p:txBody>
      </p:sp>
    </p:spTree>
    <p:extLst>
      <p:ext uri="{BB962C8B-B14F-4D97-AF65-F5344CB8AC3E}">
        <p14:creationId xmlns:p14="http://schemas.microsoft.com/office/powerpoint/2010/main" val="70501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4)">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strVal val="#ppt_w+.3"/>
                                          </p:val>
                                        </p:tav>
                                        <p:tav tm="100000">
                                          <p:val>
                                            <p:strVal val="#ppt_w"/>
                                          </p:val>
                                        </p:tav>
                                      </p:tavLst>
                                    </p:anim>
                                    <p:anim calcmode="lin" valueType="num">
                                      <p:cBhvr>
                                        <p:cTn id="25" dur="1000" fill="hold"/>
                                        <p:tgtEl>
                                          <p:spTgt spid="4"/>
                                        </p:tgtEl>
                                        <p:attrNameLst>
                                          <p:attrName>ppt_h</p:attrName>
                                        </p:attrNameLst>
                                      </p:cBhvr>
                                      <p:tavLst>
                                        <p:tav tm="0">
                                          <p:val>
                                            <p:strVal val="#ppt_h"/>
                                          </p:val>
                                        </p:tav>
                                        <p:tav tm="100000">
                                          <p:val>
                                            <p:strVal val="#ppt_h"/>
                                          </p:val>
                                        </p:tav>
                                      </p:tavLst>
                                    </p:anim>
                                    <p:animEffect transition="in" filter="fade">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52"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Scale>
                                      <p:cBhvr>
                                        <p:cTn id="31"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5"/>
                                        </p:tgtEl>
                                        <p:attrNameLst>
                                          <p:attrName>ppt_x</p:attrName>
                                          <p:attrName>ppt_y</p:attrName>
                                        </p:attrNameLst>
                                      </p:cBhvr>
                                    </p:animMotion>
                                    <p:animEffect transition="in" filter="fade">
                                      <p:cBhvr>
                                        <p:cTn id="3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Ngành chăn nuôi - Cơ hội và thách thức đối với phát triển bền vững của Mỹ  Lat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7384"/>
            <a:ext cx="4499992" cy="5402994"/>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Phát triển lợi thế chăn nuôi gia súc ở Bác Á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3992" y="0"/>
            <a:ext cx="4644008" cy="53732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0" y="5877272"/>
            <a:ext cx="9144000" cy="523220"/>
          </a:xfrm>
          <a:prstGeom prst="rect">
            <a:avLst/>
          </a:prstGeom>
          <a:noFill/>
        </p:spPr>
        <p:txBody>
          <a:bodyPr wrap="square" rtlCol="0">
            <a:spAutoFit/>
          </a:bodyPr>
          <a:lstStyle/>
          <a:p>
            <a:pPr algn="ctr"/>
            <a:r>
              <a:rPr lang="vi-VN" sz="2800" b="1">
                <a:solidFill>
                  <a:srgbClr val="0070C0"/>
                </a:solidFill>
              </a:rPr>
              <a:t>Ngoài ra, Pháp còn phát triển chăn nuôi gia súc, ...</a:t>
            </a:r>
            <a:endParaRPr lang="en-US" sz="2800" b="1">
              <a:solidFill>
                <a:srgbClr val="0070C0"/>
              </a:solidFill>
            </a:endParaRPr>
          </a:p>
        </p:txBody>
      </p:sp>
    </p:spTree>
    <p:extLst>
      <p:ext uri="{BB962C8B-B14F-4D97-AF65-F5344CB8AC3E}">
        <p14:creationId xmlns:p14="http://schemas.microsoft.com/office/powerpoint/2010/main" val="59750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heel(2)">
                                      <p:cBhvr>
                                        <p:cTn id="7" dur="2000"/>
                                        <p:tgtEl>
                                          <p:spTgt spid="11266"/>
                                        </p:tgtEl>
                                      </p:cBhvr>
                                    </p:animEffect>
                                  </p:childTnLst>
                                </p:cTn>
                              </p:par>
                              <p:par>
                                <p:cTn id="8" presetID="21" presetClass="entr" presetSubtype="2" fill="hold" nodeType="withEffect">
                                  <p:stCondLst>
                                    <p:cond delay="0"/>
                                  </p:stCondLst>
                                  <p:childTnLst>
                                    <p:set>
                                      <p:cBhvr>
                                        <p:cTn id="9" dur="1" fill="hold">
                                          <p:stCondLst>
                                            <p:cond delay="0"/>
                                          </p:stCondLst>
                                        </p:cTn>
                                        <p:tgtEl>
                                          <p:spTgt spid="11268"/>
                                        </p:tgtEl>
                                        <p:attrNameLst>
                                          <p:attrName>style.visibility</p:attrName>
                                        </p:attrNameLst>
                                      </p:cBhvr>
                                      <p:to>
                                        <p:strVal val="visible"/>
                                      </p:to>
                                    </p:set>
                                    <p:animEffect transition="in" filter="wheel(2)">
                                      <p:cBhvr>
                                        <p:cTn id="10" dur="20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1579564" y="19051"/>
            <a:ext cx="9031287" cy="6843713"/>
            <a:chOff x="35" y="12"/>
            <a:chExt cx="5689" cy="4311"/>
          </a:xfrm>
        </p:grpSpPr>
        <p:pic>
          <p:nvPicPr>
            <p:cNvPr id="3" name="Picture 5" descr="61003047_anh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 y="12"/>
              <a:ext cx="5689" cy="4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7"/>
            <p:cNvSpPr txBox="1">
              <a:spLocks noChangeArrowheads="1"/>
            </p:cNvSpPr>
            <p:nvPr/>
          </p:nvSpPr>
          <p:spPr bwMode="auto">
            <a:xfrm>
              <a:off x="35" y="4032"/>
              <a:ext cx="568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Arial" charset="0"/>
                  <a:cs typeface="Arial" charset="0"/>
                </a:defRPr>
              </a:lvl1pPr>
              <a:lvl2pPr marL="742950" indent="-285750">
                <a:defRPr sz="2000" b="1">
                  <a:solidFill>
                    <a:schemeClr val="tx1"/>
                  </a:solidFill>
                  <a:latin typeface="Arial" charset="0"/>
                  <a:cs typeface="Arial" charset="0"/>
                </a:defRPr>
              </a:lvl2pPr>
              <a:lvl3pPr marL="1143000" indent="-228600">
                <a:defRPr sz="2000" b="1">
                  <a:solidFill>
                    <a:schemeClr val="tx1"/>
                  </a:solidFill>
                  <a:latin typeface="Arial" charset="0"/>
                  <a:cs typeface="Arial" charset="0"/>
                </a:defRPr>
              </a:lvl3pPr>
              <a:lvl4pPr marL="1600200" indent="-228600">
                <a:defRPr sz="2000" b="1">
                  <a:solidFill>
                    <a:schemeClr val="tx1"/>
                  </a:solidFill>
                  <a:latin typeface="Arial" charset="0"/>
                  <a:cs typeface="Arial" charset="0"/>
                </a:defRPr>
              </a:lvl4pPr>
              <a:lvl5pPr marL="2057400" indent="-22860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algn="ctr" eaLnBrk="1" hangingPunct="1"/>
              <a:r>
                <a:rPr lang="en-US" sz="2400">
                  <a:solidFill>
                    <a:srgbClr val="FF0000"/>
                  </a:solidFill>
                  <a:latin typeface="Times New Roman" pitchFamily="18" charset="0"/>
                </a:rPr>
                <a:t>NHÀ MÁY SẢN XUẤT ÔTÔ</a:t>
              </a:r>
            </a:p>
          </p:txBody>
        </p:sp>
      </p:grpSp>
    </p:spTree>
    <p:extLst>
      <p:ext uri="{BB962C8B-B14F-4D97-AF65-F5344CB8AC3E}">
        <p14:creationId xmlns:p14="http://schemas.microsoft.com/office/powerpoint/2010/main" val="317849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1676400" y="152401"/>
            <a:ext cx="8839200" cy="6634163"/>
            <a:chOff x="96" y="96"/>
            <a:chExt cx="5568" cy="4179"/>
          </a:xfrm>
        </p:grpSpPr>
        <p:pic>
          <p:nvPicPr>
            <p:cNvPr id="3" name="Picture 4" descr="Copy of MAY 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96"/>
              <a:ext cx="5568" cy="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7"/>
            <p:cNvSpPr txBox="1">
              <a:spLocks noChangeArrowheads="1"/>
            </p:cNvSpPr>
            <p:nvPr/>
          </p:nvSpPr>
          <p:spPr bwMode="auto">
            <a:xfrm>
              <a:off x="1440" y="3984"/>
              <a:ext cx="331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charset="0"/>
                  <a:cs typeface="Arial" charset="0"/>
                </a:defRPr>
              </a:lvl1pPr>
              <a:lvl2pPr marL="742950" indent="-285750">
                <a:defRPr sz="2000" b="1">
                  <a:solidFill>
                    <a:schemeClr val="tx1"/>
                  </a:solidFill>
                  <a:latin typeface="Arial" charset="0"/>
                  <a:cs typeface="Arial" charset="0"/>
                </a:defRPr>
              </a:lvl2pPr>
              <a:lvl3pPr marL="1143000" indent="-228600">
                <a:defRPr sz="2000" b="1">
                  <a:solidFill>
                    <a:schemeClr val="tx1"/>
                  </a:solidFill>
                  <a:latin typeface="Arial" charset="0"/>
                  <a:cs typeface="Arial" charset="0"/>
                </a:defRPr>
              </a:lvl3pPr>
              <a:lvl4pPr marL="1600200" indent="-228600">
                <a:defRPr sz="2000" b="1">
                  <a:solidFill>
                    <a:schemeClr val="tx1"/>
                  </a:solidFill>
                  <a:latin typeface="Arial" charset="0"/>
                  <a:cs typeface="Arial" charset="0"/>
                </a:defRPr>
              </a:lvl4pPr>
              <a:lvl5pPr marL="2057400" indent="-22860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r>
                <a:rPr lang="en-US" sz="2400">
                  <a:solidFill>
                    <a:srgbClr val="0000CC"/>
                  </a:solidFill>
                  <a:latin typeface="Times New Roman" pitchFamily="18" charset="0"/>
                </a:rPr>
                <a:t>NHÀ MÁY SẢN XUẤT MÁY BAY</a:t>
              </a:r>
            </a:p>
          </p:txBody>
        </p:sp>
      </p:grpSp>
    </p:spTree>
    <p:extLst>
      <p:ext uri="{BB962C8B-B14F-4D97-AF65-F5344CB8AC3E}">
        <p14:creationId xmlns:p14="http://schemas.microsoft.com/office/powerpoint/2010/main" val="294232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23392" y="1600201"/>
            <a:ext cx="11161240" cy="4525963"/>
          </a:xfrm>
        </p:spPr>
        <p:txBody>
          <a:bodyPr>
            <a:normAutofit/>
          </a:bodyPr>
          <a:lstStyle/>
          <a:p>
            <a:pPr marL="0" indent="0" algn="just">
              <a:buNone/>
            </a:pPr>
            <a:r>
              <a:rPr lang="vi-VN" b="1" dirty="0">
                <a:solidFill>
                  <a:srgbClr val="0070C0"/>
                </a:solidFill>
              </a:rPr>
              <a:t>3. Nêu những hoạt động kinh tế của các nước châu Âu?</a:t>
            </a:r>
            <a:endParaRPr lang="en-US" b="1" dirty="0">
              <a:solidFill>
                <a:srgbClr val="0070C0"/>
              </a:solidFill>
            </a:endParaRPr>
          </a:p>
          <a:p>
            <a:pPr marL="0" indent="0" algn="just">
              <a:buNone/>
            </a:pPr>
            <a:r>
              <a:rPr lang="vi-VN" b="1" dirty="0">
                <a:solidFill>
                  <a:srgbClr val="FF0000"/>
                </a:solidFill>
                <a:sym typeface="Wingdings" pitchFamily="2" charset="2"/>
              </a:rPr>
              <a:t> </a:t>
            </a:r>
            <a:r>
              <a:rPr lang="vi-VN" b="1" dirty="0"/>
              <a:t>Nhiều nước châu Âu có kinh tế phát triển, họ liên kết với nhau để sản xuất và buôn bán nhiều loại hàng hóa. Những sản phẩm công nghiệp của châu Âu nổi tiếng thế giới là máy bay, ô tô, thiết bị, hàng điện tử, len dạ, dược phẩm, mĩ phẩm, ...</a:t>
            </a:r>
            <a:endParaRPr lang="en-US" b="1" dirty="0"/>
          </a:p>
          <a:p>
            <a:pPr marL="0" indent="0" algn="just">
              <a:buNone/>
            </a:pPr>
            <a:endParaRPr lang="en-US" dirty="0">
              <a:solidFill>
                <a:srgbClr val="0070C0"/>
              </a:solidFill>
            </a:endParaRPr>
          </a:p>
        </p:txBody>
      </p:sp>
      <p:sp>
        <p:nvSpPr>
          <p:cNvPr id="4" name="Title 1"/>
          <p:cNvSpPr>
            <a:spLocks noGrp="1"/>
          </p:cNvSpPr>
          <p:nvPr>
            <p:ph type="title" idx="4294967295"/>
          </p:nvPr>
        </p:nvSpPr>
        <p:spPr>
          <a:xfrm>
            <a:off x="2135561" y="476251"/>
            <a:ext cx="7920037" cy="792163"/>
          </a:xfrm>
        </p:spPr>
        <p:txBody>
          <a:bodyPr>
            <a:normAutofit/>
          </a:bodyPr>
          <a:lstStyle/>
          <a:p>
            <a:pPr algn="ctr"/>
            <a:r>
              <a:rPr lang="vi-VN" b="1">
                <a:solidFill>
                  <a:srgbClr val="FF0000"/>
                </a:solidFill>
              </a:rPr>
              <a:t>KIỂM TRA BÀI CŨ</a:t>
            </a:r>
            <a:endParaRPr lang="en-US" b="1">
              <a:solidFill>
                <a:srgbClr val="FF0000"/>
              </a:solidFill>
            </a:endParaRPr>
          </a:p>
        </p:txBody>
      </p:sp>
    </p:spTree>
    <p:extLst>
      <p:ext uri="{BB962C8B-B14F-4D97-AF65-F5344CB8AC3E}">
        <p14:creationId xmlns:p14="http://schemas.microsoft.com/office/powerpoint/2010/main" val="145325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Biểu tượng của nước Phá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fkxfr0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1182509797_466cf43f64d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58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p:cNvSpPr txBox="1">
            <a:spLocks noChangeArrowheads="1"/>
          </p:cNvSpPr>
          <p:nvPr/>
        </p:nvSpPr>
        <p:spPr bwMode="auto">
          <a:xfrm>
            <a:off x="1524000" y="6080126"/>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Arial" charset="0"/>
                <a:cs typeface="Arial" charset="0"/>
              </a:defRPr>
            </a:lvl1pPr>
            <a:lvl2pPr marL="742950" indent="-285750">
              <a:defRPr sz="2000" b="1">
                <a:solidFill>
                  <a:schemeClr val="tx1"/>
                </a:solidFill>
                <a:latin typeface="Arial" charset="0"/>
                <a:cs typeface="Arial" charset="0"/>
              </a:defRPr>
            </a:lvl2pPr>
            <a:lvl3pPr marL="1143000" indent="-228600">
              <a:defRPr sz="2000" b="1">
                <a:solidFill>
                  <a:schemeClr val="tx1"/>
                </a:solidFill>
                <a:latin typeface="Arial" charset="0"/>
                <a:cs typeface="Arial" charset="0"/>
              </a:defRPr>
            </a:lvl3pPr>
            <a:lvl4pPr marL="1600200" indent="-228600">
              <a:defRPr sz="2000" b="1">
                <a:solidFill>
                  <a:schemeClr val="tx1"/>
                </a:solidFill>
                <a:latin typeface="Arial" charset="0"/>
                <a:cs typeface="Arial" charset="0"/>
              </a:defRPr>
            </a:lvl4pPr>
            <a:lvl5pPr marL="2057400" indent="-22860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algn="ctr" eaLnBrk="1" hangingPunct="1">
              <a:spcBef>
                <a:spcPct val="50000"/>
              </a:spcBef>
            </a:pPr>
            <a:r>
              <a:rPr lang="en-US" sz="4000">
                <a:solidFill>
                  <a:srgbClr val="FFFF00"/>
                </a:solidFill>
                <a:latin typeface=".VnTime" pitchFamily="34" charset="0"/>
              </a:rPr>
              <a:t>Th¸p </a:t>
            </a:r>
            <a:r>
              <a:rPr lang="en-US" sz="4000">
                <a:solidFill>
                  <a:srgbClr val="FFFF00"/>
                </a:solidFill>
                <a:latin typeface=".VnTimeH" pitchFamily="34" charset="0"/>
              </a:rPr>
              <a:t>Ð</a:t>
            </a:r>
            <a:r>
              <a:rPr lang="en-US" sz="4000">
                <a:solidFill>
                  <a:srgbClr val="FFFF00"/>
                </a:solidFill>
                <a:latin typeface=".VnTime" pitchFamily="34" charset="0"/>
              </a:rPr>
              <a:t>p</a:t>
            </a:r>
            <a:r>
              <a:rPr lang="vi-VN" sz="4000">
                <a:solidFill>
                  <a:srgbClr val="FFFF00"/>
                </a:solidFill>
                <a:latin typeface=".VnTime" pitchFamily="34" charset="0"/>
              </a:rPr>
              <a:t> – phen </a:t>
            </a:r>
            <a:endParaRPr lang="en-US" sz="4000">
              <a:solidFill>
                <a:srgbClr val="FFFF00"/>
              </a:solidFill>
              <a:latin typeface=".VnTime" pitchFamily="34" charset="0"/>
            </a:endParaRPr>
          </a:p>
        </p:txBody>
      </p:sp>
      <p:sp>
        <p:nvSpPr>
          <p:cNvPr id="6" name="AutoShape 8" descr="Du lịch Châu Âu - Pháp - Bỉ - Đức - Hà Lan 7N6Đ - Bay Qatar Airways 5*"/>
          <p:cNvSpPr>
            <a:spLocks noChangeAspect="1" noChangeArrowheads="1"/>
          </p:cNvSpPr>
          <p:nvPr/>
        </p:nvSpPr>
        <p:spPr bwMode="auto">
          <a:xfrm>
            <a:off x="1685925" y="-2222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 name="AutoShape 10" descr="Du lịch Châu Âu - Pháp - Bỉ - Đức - Hà Lan 7N6Đ - Bay Qatar Airways 5*"/>
          <p:cNvSpPr>
            <a:spLocks noChangeAspect="1" noChangeArrowheads="1"/>
          </p:cNvSpPr>
          <p:nvPr/>
        </p:nvSpPr>
        <p:spPr bwMode="auto">
          <a:xfrm>
            <a:off x="1685925"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43375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1" y="6165305"/>
            <a:ext cx="9143999" cy="584775"/>
          </a:xfrm>
          <a:prstGeom prst="rect">
            <a:avLst/>
          </a:prstGeom>
          <a:noFill/>
        </p:spPr>
        <p:txBody>
          <a:bodyPr wrap="square" rtlCol="0">
            <a:spAutoFit/>
          </a:bodyPr>
          <a:lstStyle/>
          <a:p>
            <a:pPr algn="ctr"/>
            <a:r>
              <a:rPr lang="vi-VN" sz="3200" b="1">
                <a:solidFill>
                  <a:srgbClr val="0070C0"/>
                </a:solidFill>
                <a:latin typeface="+mj-lt"/>
              </a:rPr>
              <a:t>Khải Hoàn Môn hoành tráng giữa Paris lộng lẫy</a:t>
            </a:r>
            <a:endParaRPr lang="en-US" sz="3200" b="1">
              <a:solidFill>
                <a:srgbClr val="0070C0"/>
              </a:solidFill>
              <a:latin typeface="+mj-lt"/>
            </a:endParaRPr>
          </a:p>
        </p:txBody>
      </p:sp>
      <p:pic>
        <p:nvPicPr>
          <p:cNvPr id="15364" name="Picture 4" descr="Scientists Warn: The Paris Climate Agreement Needs Massive Improvement |  The N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27384"/>
            <a:ext cx="9143999" cy="5904656"/>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Pháp duyệt binh rầm rộ mừng quốc khánh | Báo Dân tr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326" y="-95914"/>
            <a:ext cx="9139675" cy="6041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39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3)">
                                      <p:cBhvr>
                                        <p:cTn id="7" dur="2000"/>
                                        <p:tgtEl>
                                          <p:spTgt spid="2"/>
                                        </p:tgtEl>
                                      </p:cBhvr>
                                    </p:animEffect>
                                  </p:childTnLst>
                                </p:cTn>
                              </p:par>
                              <p:par>
                                <p:cTn id="8" presetID="21" presetClass="entr" presetSubtype="3" fill="hold" nodeType="withEffect">
                                  <p:stCondLst>
                                    <p:cond delay="0"/>
                                  </p:stCondLst>
                                  <p:childTnLst>
                                    <p:set>
                                      <p:cBhvr>
                                        <p:cTn id="9" dur="1" fill="hold">
                                          <p:stCondLst>
                                            <p:cond delay="0"/>
                                          </p:stCondLst>
                                        </p:cTn>
                                        <p:tgtEl>
                                          <p:spTgt spid="15364"/>
                                        </p:tgtEl>
                                        <p:attrNameLst>
                                          <p:attrName>style.visibility</p:attrName>
                                        </p:attrNameLst>
                                      </p:cBhvr>
                                      <p:to>
                                        <p:strVal val="visible"/>
                                      </p:to>
                                    </p:set>
                                    <p:animEffect transition="in" filter="wheel(3)">
                                      <p:cBhvr>
                                        <p:cTn id="10" dur="2000"/>
                                        <p:tgtEl>
                                          <p:spTgt spid="15364"/>
                                        </p:tgtEl>
                                      </p:cBhvr>
                                    </p:animEffect>
                                  </p:childTnLst>
                                </p:cTn>
                              </p:par>
                              <p:par>
                                <p:cTn id="11" presetID="21" presetClass="entr" presetSubtype="3" fill="hold" nodeType="withEffect">
                                  <p:stCondLst>
                                    <p:cond delay="0"/>
                                  </p:stCondLst>
                                  <p:childTnLst>
                                    <p:set>
                                      <p:cBhvr>
                                        <p:cTn id="12" dur="1" fill="hold">
                                          <p:stCondLst>
                                            <p:cond delay="0"/>
                                          </p:stCondLst>
                                        </p:cTn>
                                        <p:tgtEl>
                                          <p:spTgt spid="15362"/>
                                        </p:tgtEl>
                                        <p:attrNameLst>
                                          <p:attrName>style.visibility</p:attrName>
                                        </p:attrNameLst>
                                      </p:cBhvr>
                                      <p:to>
                                        <p:strVal val="visible"/>
                                      </p:to>
                                    </p:set>
                                    <p:animEffect transition="in" filter="wheel(3)">
                                      <p:cBhvr>
                                        <p:cTn id="13" dur="2000"/>
                                        <p:tgtEl>
                                          <p:spTgt spid="1536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xit" presetSubtype="21" fill="hold" nodeType="clickEffect">
                                  <p:stCondLst>
                                    <p:cond delay="0"/>
                                  </p:stCondLst>
                                  <p:childTnLst>
                                    <p:animEffect transition="out" filter="barn(inVertical)">
                                      <p:cBhvr>
                                        <p:cTn id="17" dur="500"/>
                                        <p:tgtEl>
                                          <p:spTgt spid="15362"/>
                                        </p:tgtEl>
                                      </p:cBhvr>
                                    </p:animEffect>
                                    <p:set>
                                      <p:cBhvr>
                                        <p:cTn id="18" dur="1" fill="hold">
                                          <p:stCondLst>
                                            <p:cond delay="499"/>
                                          </p:stCondLst>
                                        </p:cTn>
                                        <p:tgtEl>
                                          <p:spTgt spid="153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nha tho đuc ba"/>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1524000" y="0"/>
            <a:ext cx="4495800" cy="63093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5" descr="nha hat lon"/>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6019800" y="0"/>
            <a:ext cx="4648200" cy="63093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p:cNvSpPr txBox="1">
            <a:spLocks noChangeArrowheads="1"/>
          </p:cNvSpPr>
          <p:nvPr/>
        </p:nvSpPr>
        <p:spPr bwMode="auto">
          <a:xfrm>
            <a:off x="1905000" y="6381329"/>
            <a:ext cx="396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charset="0"/>
                <a:cs typeface="Arial" charset="0"/>
              </a:defRPr>
            </a:lvl1pPr>
            <a:lvl2pPr marL="742950" indent="-285750">
              <a:defRPr sz="2000" b="1">
                <a:solidFill>
                  <a:schemeClr val="tx1"/>
                </a:solidFill>
                <a:latin typeface="Arial" charset="0"/>
                <a:cs typeface="Arial" charset="0"/>
              </a:defRPr>
            </a:lvl2pPr>
            <a:lvl3pPr marL="1143000" indent="-228600">
              <a:defRPr sz="2000" b="1">
                <a:solidFill>
                  <a:schemeClr val="tx1"/>
                </a:solidFill>
                <a:latin typeface="Arial" charset="0"/>
                <a:cs typeface="Arial" charset="0"/>
              </a:defRPr>
            </a:lvl3pPr>
            <a:lvl4pPr marL="1600200" indent="-228600">
              <a:defRPr sz="2000" b="1">
                <a:solidFill>
                  <a:schemeClr val="tx1"/>
                </a:solidFill>
                <a:latin typeface="Arial" charset="0"/>
                <a:cs typeface="Arial" charset="0"/>
              </a:defRPr>
            </a:lvl4pPr>
            <a:lvl5pPr marL="2057400" indent="-22860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algn="ctr"/>
            <a:r>
              <a:rPr lang="en-US" sz="2400">
                <a:solidFill>
                  <a:srgbClr val="FF0000"/>
                </a:solidFill>
                <a:latin typeface="Times New Roman" pitchFamily="18" charset="0"/>
              </a:rPr>
              <a:t>NHÀ THỜ ĐỨC BÀ</a:t>
            </a:r>
          </a:p>
        </p:txBody>
      </p:sp>
      <p:sp>
        <p:nvSpPr>
          <p:cNvPr id="5" name="TextBox 4"/>
          <p:cNvSpPr txBox="1">
            <a:spLocks noChangeArrowheads="1"/>
          </p:cNvSpPr>
          <p:nvPr/>
        </p:nvSpPr>
        <p:spPr bwMode="auto">
          <a:xfrm>
            <a:off x="6324600" y="6395617"/>
            <a:ext cx="403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charset="0"/>
                <a:cs typeface="Arial" charset="0"/>
              </a:defRPr>
            </a:lvl1pPr>
            <a:lvl2pPr marL="742950" indent="-285750">
              <a:defRPr sz="2000" b="1">
                <a:solidFill>
                  <a:schemeClr val="tx1"/>
                </a:solidFill>
                <a:latin typeface="Arial" charset="0"/>
                <a:cs typeface="Arial" charset="0"/>
              </a:defRPr>
            </a:lvl2pPr>
            <a:lvl3pPr marL="1143000" indent="-228600">
              <a:defRPr sz="2000" b="1">
                <a:solidFill>
                  <a:schemeClr val="tx1"/>
                </a:solidFill>
                <a:latin typeface="Arial" charset="0"/>
                <a:cs typeface="Arial" charset="0"/>
              </a:defRPr>
            </a:lvl3pPr>
            <a:lvl4pPr marL="1600200" indent="-228600">
              <a:defRPr sz="2000" b="1">
                <a:solidFill>
                  <a:schemeClr val="tx1"/>
                </a:solidFill>
                <a:latin typeface="Arial" charset="0"/>
                <a:cs typeface="Arial" charset="0"/>
              </a:defRPr>
            </a:lvl4pPr>
            <a:lvl5pPr marL="2057400" indent="-22860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algn="ctr"/>
            <a:r>
              <a:rPr lang="en-US" sz="2400">
                <a:solidFill>
                  <a:srgbClr val="FF0000"/>
                </a:solidFill>
                <a:latin typeface="Times New Roman" pitchFamily="18" charset="0"/>
              </a:rPr>
              <a:t>NHÀ HÁT LỚN PA-RI</a:t>
            </a:r>
          </a:p>
        </p:txBody>
      </p:sp>
    </p:spTree>
    <p:extLst>
      <p:ext uri="{BB962C8B-B14F-4D97-AF65-F5344CB8AC3E}">
        <p14:creationId xmlns:p14="http://schemas.microsoft.com/office/powerpoint/2010/main" val="182146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HÔ CỖ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165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5"/>
          <p:cNvSpPr txBox="1">
            <a:spLocks noChangeArrowheads="1"/>
          </p:cNvSpPr>
          <p:nvPr/>
        </p:nvSpPr>
        <p:spPr bwMode="auto">
          <a:xfrm>
            <a:off x="1524000" y="630932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Arial" charset="0"/>
                <a:cs typeface="Arial" charset="0"/>
              </a:defRPr>
            </a:lvl1pPr>
            <a:lvl2pPr marL="742950" indent="-285750">
              <a:defRPr sz="2000" b="1">
                <a:solidFill>
                  <a:schemeClr val="tx1"/>
                </a:solidFill>
                <a:latin typeface="Arial" charset="0"/>
                <a:cs typeface="Arial" charset="0"/>
              </a:defRPr>
            </a:lvl2pPr>
            <a:lvl3pPr marL="1143000" indent="-228600">
              <a:defRPr sz="2000" b="1">
                <a:solidFill>
                  <a:schemeClr val="tx1"/>
                </a:solidFill>
                <a:latin typeface="Arial" charset="0"/>
                <a:cs typeface="Arial" charset="0"/>
              </a:defRPr>
            </a:lvl3pPr>
            <a:lvl4pPr marL="1600200" indent="-228600">
              <a:defRPr sz="2000" b="1">
                <a:solidFill>
                  <a:schemeClr val="tx1"/>
                </a:solidFill>
                <a:latin typeface="Arial" charset="0"/>
                <a:cs typeface="Arial" charset="0"/>
              </a:defRPr>
            </a:lvl4pPr>
            <a:lvl5pPr marL="2057400" indent="-22860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algn="ctr"/>
            <a:r>
              <a:rPr lang="en-US" sz="2800">
                <a:solidFill>
                  <a:srgbClr val="800000"/>
                </a:solidFill>
                <a:latin typeface="Times New Roman" pitchFamily="18" charset="0"/>
              </a:rPr>
              <a:t>PHỐ CỔ Ở THỦ ĐÔ PARI</a:t>
            </a:r>
          </a:p>
        </p:txBody>
      </p:sp>
    </p:spTree>
    <p:extLst>
      <p:ext uri="{BB962C8B-B14F-4D97-AF65-F5344CB8AC3E}">
        <p14:creationId xmlns:p14="http://schemas.microsoft.com/office/powerpoint/2010/main" val="112452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Danh sách những lâu đài kì thú ở Pháp bạn không thể bỏ q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58772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0" y="6093296"/>
            <a:ext cx="9036496" cy="523220"/>
          </a:xfrm>
          <a:prstGeom prst="rect">
            <a:avLst/>
          </a:prstGeom>
          <a:noFill/>
        </p:spPr>
        <p:txBody>
          <a:bodyPr wrap="square" rtlCol="0">
            <a:spAutoFit/>
          </a:bodyPr>
          <a:lstStyle/>
          <a:p>
            <a:pPr algn="ctr"/>
            <a:r>
              <a:rPr lang="vi-VN" sz="2800" b="1">
                <a:solidFill>
                  <a:srgbClr val="0070C0"/>
                </a:solidFill>
              </a:rPr>
              <a:t>Một trong những lâu đài nổi tiếng ở Pháp</a:t>
            </a:r>
            <a:endParaRPr lang="en-US" sz="2800" b="1">
              <a:solidFill>
                <a:srgbClr val="0070C0"/>
              </a:solidFill>
            </a:endParaRPr>
          </a:p>
        </p:txBody>
      </p:sp>
    </p:spTree>
    <p:extLst>
      <p:ext uri="{BB962C8B-B14F-4D97-AF65-F5344CB8AC3E}">
        <p14:creationId xmlns:p14="http://schemas.microsoft.com/office/powerpoint/2010/main" val="383784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circle(out)">
                                      <p:cBhvr>
                                        <p:cTn id="7" dur="20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2999656" y="2276872"/>
            <a:ext cx="7128792" cy="309634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vi-VN" b="1" i="1">
                <a:solidFill>
                  <a:srgbClr val="00B050"/>
                </a:solidFill>
                <a:latin typeface="+mj-lt"/>
              </a:rPr>
              <a:t>Nhờ có những phong cảnh tự nhiên và các công trình kiến trúc nổi tiếng, Pháp đã thu hút rất nhiều khách du lịch từ khắp nơi trên thế giới. </a:t>
            </a:r>
          </a:p>
          <a:p>
            <a:pPr marL="0" indent="0" algn="just">
              <a:buNone/>
            </a:pPr>
            <a:r>
              <a:rPr lang="vi-VN" b="1" i="1">
                <a:solidFill>
                  <a:srgbClr val="00B050"/>
                </a:solidFill>
                <a:latin typeface="+mj-lt"/>
              </a:rPr>
              <a:t>Nhờ đó, nền du lịch của Pháp rất phát triển.</a:t>
            </a:r>
            <a:endParaRPr lang="en-US" b="1" i="1">
              <a:solidFill>
                <a:srgbClr val="00B050"/>
              </a:solidFill>
              <a:latin typeface="+mj-lt"/>
            </a:endParaRPr>
          </a:p>
        </p:txBody>
      </p:sp>
      <p:sp>
        <p:nvSpPr>
          <p:cNvPr id="3" name="Right Arrow 2"/>
          <p:cNvSpPr/>
          <p:nvPr/>
        </p:nvSpPr>
        <p:spPr>
          <a:xfrm>
            <a:off x="1847528" y="3284984"/>
            <a:ext cx="864096" cy="576064"/>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just"/>
            <a:endParaRPr lang="en-US"/>
          </a:p>
        </p:txBody>
      </p:sp>
      <p:sp>
        <p:nvSpPr>
          <p:cNvPr id="4" name="TextBox 3">
            <a:extLst>
              <a:ext uri="{FF2B5EF4-FFF2-40B4-BE49-F238E27FC236}">
                <a16:creationId xmlns:a16="http://schemas.microsoft.com/office/drawing/2014/main" id="{9149B2AC-F786-4489-9929-90A646483DE7}"/>
              </a:ext>
            </a:extLst>
          </p:cNvPr>
          <p:cNvSpPr txBox="1"/>
          <p:nvPr/>
        </p:nvSpPr>
        <p:spPr>
          <a:xfrm>
            <a:off x="2567608" y="-99392"/>
            <a:ext cx="7128792" cy="523220"/>
          </a:xfrm>
          <a:prstGeom prst="rect">
            <a:avLst/>
          </a:prstGeom>
          <a:solidFill>
            <a:schemeClr val="bg1"/>
          </a:solidFill>
        </p:spPr>
        <p:txBody>
          <a:bodyPr wrap="square" rtlCol="0">
            <a:spAutoFit/>
          </a:bodyPr>
          <a:lstStyle/>
          <a:p>
            <a:pPr algn="ctr"/>
            <a:r>
              <a:rPr lang="vi-VN" sz="2800" dirty="0">
                <a:latin typeface="+mj-lt"/>
              </a:rPr>
              <a:t>Thứ sáu ngày    tháng 2 năm 2022</a:t>
            </a:r>
          </a:p>
        </p:txBody>
      </p:sp>
    </p:spTree>
    <p:extLst>
      <p:ext uri="{BB962C8B-B14F-4D97-AF65-F5344CB8AC3E}">
        <p14:creationId xmlns:p14="http://schemas.microsoft.com/office/powerpoint/2010/main" val="10679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rizontal Scroll 2"/>
          <p:cNvSpPr/>
          <p:nvPr/>
        </p:nvSpPr>
        <p:spPr>
          <a:xfrm>
            <a:off x="1991544" y="2420888"/>
            <a:ext cx="8208912" cy="3888432"/>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vi-VN" sz="2800" b="1" dirty="0">
                <a:solidFill>
                  <a:srgbClr val="002060"/>
                </a:solidFill>
                <a:latin typeface="+mj-lt"/>
              </a:rPr>
              <a:t>Nước Pháp nằm ở Tây Âu, giáp biển, có khí hậu ôn hòa.</a:t>
            </a:r>
          </a:p>
          <a:p>
            <a:pPr algn="just"/>
            <a:r>
              <a:rPr lang="vi-VN" sz="2800" b="1" dirty="0">
                <a:solidFill>
                  <a:srgbClr val="002060"/>
                </a:solidFill>
                <a:latin typeface="+mj-lt"/>
              </a:rPr>
              <a:t>Nước Pháp có công nghiệp, nông nghiệp phát triển, có nhiều mặt hàng nổi tiếng và có ngàn du lịch rất phát triển.</a:t>
            </a:r>
            <a:endParaRPr lang="en-US" sz="2800" b="1" dirty="0">
              <a:solidFill>
                <a:srgbClr val="002060"/>
              </a:solidFill>
              <a:latin typeface="+mj-lt"/>
            </a:endParaRPr>
          </a:p>
        </p:txBody>
      </p:sp>
      <p:sp>
        <p:nvSpPr>
          <p:cNvPr id="4" name="TextBox 3"/>
          <p:cNvSpPr txBox="1"/>
          <p:nvPr/>
        </p:nvSpPr>
        <p:spPr>
          <a:xfrm>
            <a:off x="4079776" y="1772816"/>
            <a:ext cx="4392488" cy="707886"/>
          </a:xfrm>
          <a:prstGeom prst="rect">
            <a:avLst/>
          </a:prstGeom>
          <a:noFill/>
        </p:spPr>
        <p:txBody>
          <a:bodyPr wrap="square" rtlCol="0">
            <a:spAutoFit/>
          </a:bodyPr>
          <a:lstStyle/>
          <a:p>
            <a:pPr algn="ctr"/>
            <a:r>
              <a:rPr lang="vi-VN" sz="4000" b="1">
                <a:solidFill>
                  <a:srgbClr val="FF0000"/>
                </a:solidFill>
                <a:latin typeface="+mj-lt"/>
              </a:rPr>
              <a:t>KẾT LUẬN</a:t>
            </a:r>
            <a:endParaRPr lang="en-US" sz="4000" b="1">
              <a:solidFill>
                <a:srgbClr val="FF0000"/>
              </a:solidFill>
              <a:latin typeface="+mj-lt"/>
            </a:endParaRPr>
          </a:p>
        </p:txBody>
      </p:sp>
      <p:sp>
        <p:nvSpPr>
          <p:cNvPr id="5" name="TextBox 4">
            <a:extLst>
              <a:ext uri="{FF2B5EF4-FFF2-40B4-BE49-F238E27FC236}">
                <a16:creationId xmlns:a16="http://schemas.microsoft.com/office/drawing/2014/main" id="{E6D4A77D-C89E-4235-9A5B-0F650E558373}"/>
              </a:ext>
            </a:extLst>
          </p:cNvPr>
          <p:cNvSpPr txBox="1"/>
          <p:nvPr/>
        </p:nvSpPr>
        <p:spPr>
          <a:xfrm>
            <a:off x="2567608" y="-99392"/>
            <a:ext cx="7128792" cy="523220"/>
          </a:xfrm>
          <a:prstGeom prst="rect">
            <a:avLst/>
          </a:prstGeom>
          <a:solidFill>
            <a:schemeClr val="bg1"/>
          </a:solidFill>
        </p:spPr>
        <p:txBody>
          <a:bodyPr wrap="square" rtlCol="0">
            <a:spAutoFit/>
          </a:bodyPr>
          <a:lstStyle/>
          <a:p>
            <a:pPr algn="ctr"/>
            <a:r>
              <a:rPr lang="vi-VN" sz="2800" dirty="0">
                <a:latin typeface="+mj-lt"/>
              </a:rPr>
              <a:t>Thứ sáu ngày    tháng 2 năm 2022</a:t>
            </a:r>
          </a:p>
        </p:txBody>
      </p:sp>
    </p:spTree>
    <p:extLst>
      <p:ext uri="{BB962C8B-B14F-4D97-AF65-F5344CB8AC3E}">
        <p14:creationId xmlns:p14="http://schemas.microsoft.com/office/powerpoint/2010/main" val="84526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352" y="1268760"/>
            <a:ext cx="11737304" cy="523221"/>
          </a:xfrm>
        </p:spPr>
        <p:txBody>
          <a:bodyPr>
            <a:normAutofit fontScale="92500" lnSpcReduction="10000"/>
          </a:bodyPr>
          <a:lstStyle/>
          <a:p>
            <a:pPr marL="0" indent="0">
              <a:buNone/>
            </a:pPr>
            <a:r>
              <a:rPr lang="vi-VN" b="1" dirty="0">
                <a:solidFill>
                  <a:srgbClr val="0070C0"/>
                </a:solidFill>
              </a:rPr>
              <a:t>1. Liên Bang Nga</a:t>
            </a:r>
            <a:endParaRPr lang="en-US" b="1" dirty="0">
              <a:solidFill>
                <a:srgbClr val="0070C0"/>
              </a:solidFill>
            </a:endParaRPr>
          </a:p>
        </p:txBody>
      </p:sp>
      <p:sp>
        <p:nvSpPr>
          <p:cNvPr id="4" name="TextBox 3">
            <a:extLst>
              <a:ext uri="{FF2B5EF4-FFF2-40B4-BE49-F238E27FC236}">
                <a16:creationId xmlns:a16="http://schemas.microsoft.com/office/drawing/2014/main" id="{DC8758D1-BFF8-4CBC-B010-69A4FAF159F9}"/>
              </a:ext>
            </a:extLst>
          </p:cNvPr>
          <p:cNvSpPr txBox="1"/>
          <p:nvPr/>
        </p:nvSpPr>
        <p:spPr>
          <a:xfrm>
            <a:off x="2567608" y="-99392"/>
            <a:ext cx="7128792"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Thứ sáu ngày    tháng 2 năm 2022</a:t>
            </a:r>
          </a:p>
        </p:txBody>
      </p:sp>
      <p:sp>
        <p:nvSpPr>
          <p:cNvPr id="2" name="TextBox 1">
            <a:extLst>
              <a:ext uri="{FF2B5EF4-FFF2-40B4-BE49-F238E27FC236}">
                <a16:creationId xmlns:a16="http://schemas.microsoft.com/office/drawing/2014/main" id="{DB72DAE3-5A3F-4BE4-B6A9-CDEC1E6C0CEB}"/>
              </a:ext>
            </a:extLst>
          </p:cNvPr>
          <p:cNvSpPr txBox="1"/>
          <p:nvPr/>
        </p:nvSpPr>
        <p:spPr>
          <a:xfrm>
            <a:off x="610" y="1666543"/>
            <a:ext cx="12000046"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Liên Bang Nga nằm ở Đông Âu, Bắc Á. Phần lớn lãnh thổ thuộc châu 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Có diện tích lớn nhất thế giới.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Có nhiều tài nguyên, nhất là dầu mỏ, khí tự nhiên, than đá là điều kiện phát triển nhiều ngành kinh tế.</a:t>
            </a:r>
            <a:endParaRPr kumimoji="0" lang="en-US" sz="3200" b="0" i="0" u="none" strike="noStrike" kern="1200" cap="none" spc="0" normalizeH="0" baseline="0" noProof="0" dirty="0">
              <a:ln>
                <a:noFill/>
              </a:ln>
              <a:solidFill>
                <a:srgbClr val="0070C0"/>
              </a:solidFill>
              <a:effectLst/>
              <a:uLnTx/>
              <a:uFillTx/>
              <a:latin typeface="Calibri"/>
              <a:ea typeface="+mn-ea"/>
              <a:cs typeface="+mn-cs"/>
            </a:endParaRPr>
          </a:p>
        </p:txBody>
      </p:sp>
      <p:sp>
        <p:nvSpPr>
          <p:cNvPr id="5" name="TextBox 4">
            <a:extLst>
              <a:ext uri="{FF2B5EF4-FFF2-40B4-BE49-F238E27FC236}">
                <a16:creationId xmlns:a16="http://schemas.microsoft.com/office/drawing/2014/main" id="{E71E79C1-B0E9-403E-9202-3195FCD5C30C}"/>
              </a:ext>
            </a:extLst>
          </p:cNvPr>
          <p:cNvSpPr txBox="1"/>
          <p:nvPr/>
        </p:nvSpPr>
        <p:spPr>
          <a:xfrm>
            <a:off x="191344" y="4221088"/>
            <a:ext cx="11737304" cy="2031325"/>
          </a:xfrm>
          <a:prstGeom prst="rect">
            <a:avLst/>
          </a:prstGeom>
          <a:noFill/>
        </p:spPr>
        <p:txBody>
          <a:bodyPr wrap="square" rtlCol="0">
            <a:spAutoFit/>
          </a:bodyPr>
          <a:lstStyle/>
          <a:p>
            <a:r>
              <a:rPr lang="vi-VN" sz="3000" b="1" dirty="0">
                <a:solidFill>
                  <a:srgbClr val="0070C0"/>
                </a:solidFill>
              </a:rPr>
              <a:t>2. Pháp</a:t>
            </a:r>
          </a:p>
          <a:p>
            <a:pPr algn="just"/>
            <a:r>
              <a:rPr lang="vi-VN" sz="3200" dirty="0">
                <a:solidFill>
                  <a:srgbClr val="0070C0"/>
                </a:solidFill>
                <a:latin typeface="+mj-lt"/>
              </a:rPr>
              <a:t>- Nước Pháp nằm ở Tây Âu, giáp biển, có khí hậu ôn hòa.</a:t>
            </a:r>
          </a:p>
          <a:p>
            <a:pPr algn="just"/>
            <a:r>
              <a:rPr lang="vi-VN" sz="3200" dirty="0">
                <a:solidFill>
                  <a:srgbClr val="0070C0"/>
                </a:solidFill>
                <a:latin typeface="+mj-lt"/>
              </a:rPr>
              <a:t>- Nước Pháp có công nghiệp, nông nghiệp phát triển, có nhiều mặt hàng nổi tiếng và có ngàn du lịch rất phát triển.</a:t>
            </a:r>
            <a:endParaRPr lang="en-US" sz="3200" dirty="0">
              <a:solidFill>
                <a:srgbClr val="0070C0"/>
              </a:solidFill>
              <a:latin typeface="+mj-lt"/>
            </a:endParaRPr>
          </a:p>
        </p:txBody>
      </p:sp>
    </p:spTree>
    <p:extLst>
      <p:ext uri="{BB962C8B-B14F-4D97-AF65-F5344CB8AC3E}">
        <p14:creationId xmlns:p14="http://schemas.microsoft.com/office/powerpoint/2010/main" val="27535376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43672" y="1700808"/>
            <a:ext cx="5760640" cy="707886"/>
          </a:xfrm>
          <a:prstGeom prst="rect">
            <a:avLst/>
          </a:prstGeom>
          <a:noFill/>
        </p:spPr>
        <p:txBody>
          <a:bodyPr wrap="square" rtlCol="0">
            <a:spAutoFit/>
          </a:bodyPr>
          <a:lstStyle/>
          <a:p>
            <a:pPr algn="ctr"/>
            <a:r>
              <a:rPr lang="vi-VN" sz="4000" b="1">
                <a:solidFill>
                  <a:srgbClr val="FF0000"/>
                </a:solidFill>
                <a:latin typeface="+mj-lt"/>
                <a:sym typeface="Wingdings"/>
              </a:rPr>
              <a:t></a:t>
            </a:r>
            <a:r>
              <a:rPr lang="vi-VN" sz="4000" b="1">
                <a:solidFill>
                  <a:srgbClr val="0070C0"/>
                </a:solidFill>
                <a:latin typeface="+mj-lt"/>
              </a:rPr>
              <a:t>NỘI DUNG BÀI HỌC</a:t>
            </a:r>
            <a:endParaRPr lang="en-US" sz="4000" b="1">
              <a:solidFill>
                <a:srgbClr val="0070C0"/>
              </a:solidFill>
              <a:latin typeface="+mj-lt"/>
            </a:endParaRPr>
          </a:p>
        </p:txBody>
      </p:sp>
      <p:sp>
        <p:nvSpPr>
          <p:cNvPr id="4" name="Horizontal Scroll 3"/>
          <p:cNvSpPr/>
          <p:nvPr/>
        </p:nvSpPr>
        <p:spPr>
          <a:xfrm>
            <a:off x="1991544" y="2348880"/>
            <a:ext cx="8208912" cy="3888432"/>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vi-VN" sz="2800" b="1" i="1">
                <a:solidFill>
                  <a:srgbClr val="FF0000"/>
                </a:solidFill>
                <a:latin typeface="+mj-lt"/>
                <a:sym typeface="Wingdings"/>
              </a:rPr>
              <a:t></a:t>
            </a:r>
            <a:r>
              <a:rPr lang="vi-VN" sz="2800" b="1" i="1">
                <a:solidFill>
                  <a:schemeClr val="tx1"/>
                </a:solidFill>
                <a:latin typeface="+mj-lt"/>
              </a:rPr>
              <a:t>Liên Bang Nga có diện tích lớn nhất thế giới. Tài nguyên thiên nhiên giàu có là điều kiện thuận lợi để nước Nga phát triển kinh tế.</a:t>
            </a:r>
            <a:endParaRPr lang="en-US" sz="2800" b="1" i="1">
              <a:solidFill>
                <a:schemeClr val="tx1"/>
              </a:solidFill>
              <a:latin typeface="+mj-lt"/>
            </a:endParaRPr>
          </a:p>
          <a:p>
            <a:pPr algn="just"/>
            <a:r>
              <a:rPr lang="vi-VN" sz="2800" b="1" i="1">
                <a:solidFill>
                  <a:srgbClr val="FF0000"/>
                </a:solidFill>
                <a:latin typeface="+mj-lt"/>
                <a:sym typeface="Wingdings"/>
              </a:rPr>
              <a:t></a:t>
            </a:r>
            <a:r>
              <a:rPr lang="vi-VN" sz="2800" b="1" i="1">
                <a:solidFill>
                  <a:schemeClr val="tx1"/>
                </a:solidFill>
                <a:latin typeface="+mj-lt"/>
              </a:rPr>
              <a:t>Nước Pháp nằm ở Tây Âu, là nước phát triển nông nghiệp, công nhiệp và dịch vụ.</a:t>
            </a:r>
            <a:endParaRPr lang="en-US" sz="2800" b="1" i="1">
              <a:solidFill>
                <a:schemeClr val="tx1"/>
              </a:solidFill>
              <a:latin typeface="+mj-lt"/>
            </a:endParaRPr>
          </a:p>
        </p:txBody>
      </p:sp>
      <p:sp>
        <p:nvSpPr>
          <p:cNvPr id="5" name="TextBox 4">
            <a:extLst>
              <a:ext uri="{FF2B5EF4-FFF2-40B4-BE49-F238E27FC236}">
                <a16:creationId xmlns:a16="http://schemas.microsoft.com/office/drawing/2014/main" id="{BAA839B9-91BB-41B0-B42C-8E72E610B712}"/>
              </a:ext>
            </a:extLst>
          </p:cNvPr>
          <p:cNvSpPr txBox="1"/>
          <p:nvPr/>
        </p:nvSpPr>
        <p:spPr>
          <a:xfrm>
            <a:off x="2567608" y="-99392"/>
            <a:ext cx="7128792" cy="523220"/>
          </a:xfrm>
          <a:prstGeom prst="rect">
            <a:avLst/>
          </a:prstGeom>
          <a:solidFill>
            <a:schemeClr val="bg1"/>
          </a:solidFill>
        </p:spPr>
        <p:txBody>
          <a:bodyPr wrap="square" rtlCol="0">
            <a:spAutoFit/>
          </a:bodyPr>
          <a:lstStyle/>
          <a:p>
            <a:pPr algn="ctr"/>
            <a:r>
              <a:rPr lang="vi-VN" sz="2800" dirty="0">
                <a:latin typeface="+mj-lt"/>
              </a:rPr>
              <a:t>Thứ sáu ngày    tháng 2 năm 2022</a:t>
            </a:r>
          </a:p>
        </p:txBody>
      </p:sp>
    </p:spTree>
    <p:extLst>
      <p:ext uri="{BB962C8B-B14F-4D97-AF65-F5344CB8AC3E}">
        <p14:creationId xmlns:p14="http://schemas.microsoft.com/office/powerpoint/2010/main" val="67835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Thủy điện Hòa Bình - Công trình kỳ vĩ của thế kỷ 20 - VnExp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0468"/>
            <a:ext cx="9144000" cy="625968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1524000" y="-27384"/>
            <a:ext cx="9144000" cy="864096"/>
          </a:xfrm>
        </p:spPr>
        <p:style>
          <a:lnRef idx="2">
            <a:schemeClr val="accent6"/>
          </a:lnRef>
          <a:fillRef idx="1">
            <a:schemeClr val="lt1"/>
          </a:fillRef>
          <a:effectRef idx="0">
            <a:schemeClr val="accent6"/>
          </a:effectRef>
          <a:fontRef idx="minor">
            <a:schemeClr val="dk1"/>
          </a:fontRef>
        </p:style>
        <p:txBody>
          <a:bodyPr>
            <a:normAutofit/>
          </a:bodyPr>
          <a:lstStyle/>
          <a:p>
            <a:r>
              <a:rPr lang="vi-VN" sz="3600" b="1">
                <a:solidFill>
                  <a:srgbClr val="0070C0"/>
                </a:solidFill>
              </a:rPr>
              <a:t>Tình hữu nghị Việt Nam – Liên Bang Nga</a:t>
            </a:r>
            <a:endParaRPr lang="en-US" sz="3600" b="1">
              <a:solidFill>
                <a:srgbClr val="0070C0"/>
              </a:solidFill>
            </a:endParaRPr>
          </a:p>
        </p:txBody>
      </p:sp>
      <p:sp>
        <p:nvSpPr>
          <p:cNvPr id="4" name="TextBox 3"/>
          <p:cNvSpPr txBox="1"/>
          <p:nvPr/>
        </p:nvSpPr>
        <p:spPr>
          <a:xfrm>
            <a:off x="1524000" y="6290156"/>
            <a:ext cx="9144000" cy="523220"/>
          </a:xfrm>
          <a:prstGeom prst="rect">
            <a:avLst/>
          </a:prstGeom>
          <a:noFill/>
        </p:spPr>
        <p:txBody>
          <a:bodyPr wrap="square" rtlCol="0">
            <a:spAutoFit/>
          </a:bodyPr>
          <a:lstStyle/>
          <a:p>
            <a:pPr algn="ctr"/>
            <a:r>
              <a:rPr lang="vi-VN" sz="2800" b="1">
                <a:solidFill>
                  <a:srgbClr val="FF0000"/>
                </a:solidFill>
              </a:rPr>
              <a:t>Nhà máy Thủy điện Hòa Bình</a:t>
            </a:r>
            <a:endParaRPr lang="en-US" sz="2800" b="1">
              <a:solidFill>
                <a:srgbClr val="FF0000"/>
              </a:solidFill>
            </a:endParaRPr>
          </a:p>
        </p:txBody>
      </p:sp>
    </p:spTree>
    <p:extLst>
      <p:ext uri="{BB962C8B-B14F-4D97-AF65-F5344CB8AC3E}">
        <p14:creationId xmlns:p14="http://schemas.microsoft.com/office/powerpoint/2010/main" val="220924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arn(inVertical)">
                                      <p:cBhvr>
                                        <p:cTn id="7" dur="500"/>
                                        <p:tgtEl>
                                          <p:spTgt spid="2253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23392" y="1125539"/>
            <a:ext cx="10044608" cy="4319587"/>
          </a:xfrm>
        </p:spPr>
        <p:txBody>
          <a:bodyPr>
            <a:noAutofit/>
          </a:bodyPr>
          <a:lstStyle/>
          <a:p>
            <a:pPr marL="0" indent="0" algn="ctr">
              <a:lnSpc>
                <a:spcPct val="150000"/>
              </a:lnSpc>
              <a:spcBef>
                <a:spcPts val="1200"/>
              </a:spcBef>
              <a:spcAft>
                <a:spcPts val="1200"/>
              </a:spcAft>
              <a:buNone/>
            </a:pPr>
            <a:r>
              <a:rPr lang="vi-VN" sz="5400" b="1" i="1" u="sng" dirty="0">
                <a:solidFill>
                  <a:srgbClr val="00B050"/>
                </a:solidFill>
                <a:latin typeface="+mj-lt"/>
              </a:rPr>
              <a:t>Địa lí</a:t>
            </a:r>
          </a:p>
          <a:p>
            <a:pPr marL="0" indent="0" algn="ctr">
              <a:lnSpc>
                <a:spcPct val="150000"/>
              </a:lnSpc>
              <a:spcBef>
                <a:spcPts val="1200"/>
              </a:spcBef>
              <a:spcAft>
                <a:spcPts val="1200"/>
              </a:spcAft>
              <a:buNone/>
            </a:pPr>
            <a:r>
              <a:rPr lang="vi-VN" sz="5400" b="1" dirty="0">
                <a:solidFill>
                  <a:srgbClr val="0070C0"/>
                </a:solidFill>
                <a:latin typeface="+mj-lt"/>
              </a:rPr>
              <a:t>Bài 21. </a:t>
            </a:r>
            <a:r>
              <a:rPr lang="vi-VN" sz="5400" b="1" dirty="0">
                <a:solidFill>
                  <a:srgbClr val="FF0000"/>
                </a:solidFill>
                <a:effectLst>
                  <a:glow rad="139700">
                    <a:schemeClr val="accent6">
                      <a:satMod val="175000"/>
                      <a:alpha val="40000"/>
                    </a:schemeClr>
                  </a:glow>
                </a:effectLst>
                <a:latin typeface="+mj-lt"/>
              </a:rPr>
              <a:t>MỘT SỐ NƯỚC Ở       CHÂU ÂU</a:t>
            </a:r>
            <a:endParaRPr lang="en-US" sz="5400" b="1" dirty="0">
              <a:solidFill>
                <a:srgbClr val="FF0000"/>
              </a:solidFill>
              <a:effectLst>
                <a:glow rad="139700">
                  <a:schemeClr val="accent6">
                    <a:satMod val="175000"/>
                    <a:alpha val="40000"/>
                  </a:schemeClr>
                </a:glow>
              </a:effectLst>
              <a:latin typeface="+mj-lt"/>
            </a:endParaRPr>
          </a:p>
        </p:txBody>
      </p:sp>
    </p:spTree>
    <p:extLst>
      <p:ext uri="{BB962C8B-B14F-4D97-AF65-F5344CB8AC3E}">
        <p14:creationId xmlns:p14="http://schemas.microsoft.com/office/powerpoint/2010/main" val="148836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2" presetClass="emph" presetSubtype="0" fill="hold" grpId="0" nodeType="clickEffect">
                                  <p:stCondLst>
                                    <p:cond delay="0"/>
                                  </p:stCondLst>
                                  <p:childTnLst>
                                    <p:animRot by="120000">
                                      <p:cBhvr>
                                        <p:cTn id="18" dur="100" fill="hold">
                                          <p:stCondLst>
                                            <p:cond delay="0"/>
                                          </p:stCondLst>
                                        </p:cTn>
                                        <p:tgtEl>
                                          <p:spTgt spid="3">
                                            <p:txEl>
                                              <p:pRg st="1" end="1"/>
                                            </p:txEl>
                                          </p:spTgt>
                                        </p:tgtEl>
                                        <p:attrNameLst>
                                          <p:attrName>r</p:attrName>
                                        </p:attrNameLst>
                                      </p:cBhvr>
                                    </p:animRot>
                                    <p:animRot by="-240000">
                                      <p:cBhvr>
                                        <p:cTn id="19" dur="200" fill="hold">
                                          <p:stCondLst>
                                            <p:cond delay="200"/>
                                          </p:stCondLst>
                                        </p:cTn>
                                        <p:tgtEl>
                                          <p:spTgt spid="3">
                                            <p:txEl>
                                              <p:pRg st="1" end="1"/>
                                            </p:txEl>
                                          </p:spTgt>
                                        </p:tgtEl>
                                        <p:attrNameLst>
                                          <p:attrName>r</p:attrName>
                                        </p:attrNameLst>
                                      </p:cBhvr>
                                    </p:animRot>
                                    <p:animRot by="240000">
                                      <p:cBhvr>
                                        <p:cTn id="20" dur="200" fill="hold">
                                          <p:stCondLst>
                                            <p:cond delay="400"/>
                                          </p:stCondLst>
                                        </p:cTn>
                                        <p:tgtEl>
                                          <p:spTgt spid="3">
                                            <p:txEl>
                                              <p:pRg st="1" end="1"/>
                                            </p:txEl>
                                          </p:spTgt>
                                        </p:tgtEl>
                                        <p:attrNameLst>
                                          <p:attrName>r</p:attrName>
                                        </p:attrNameLst>
                                      </p:cBhvr>
                                    </p:animRot>
                                    <p:animRot by="-240000">
                                      <p:cBhvr>
                                        <p:cTn id="21" dur="200" fill="hold">
                                          <p:stCondLst>
                                            <p:cond delay="600"/>
                                          </p:stCondLst>
                                        </p:cTn>
                                        <p:tgtEl>
                                          <p:spTgt spid="3">
                                            <p:txEl>
                                              <p:pRg st="1" end="1"/>
                                            </p:txEl>
                                          </p:spTgt>
                                        </p:tgtEl>
                                        <p:attrNameLst>
                                          <p:attrName>r</p:attrName>
                                        </p:attrNameLst>
                                      </p:cBhvr>
                                    </p:animRot>
                                    <p:animRot by="120000">
                                      <p:cBhvr>
                                        <p:cTn id="22" dur="200" fill="hold">
                                          <p:stCondLst>
                                            <p:cond delay="80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hùm ảnh Nhà máy Thủy điện Trị 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5140" y="653628"/>
            <a:ext cx="9152861" cy="543966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txBox="1">
            <a:spLocks/>
          </p:cNvSpPr>
          <p:nvPr/>
        </p:nvSpPr>
        <p:spPr>
          <a:xfrm>
            <a:off x="1524000" y="-27384"/>
            <a:ext cx="9144000" cy="864096"/>
          </a:xfrm>
          <a:prstGeom prst="rect">
            <a:avLst/>
          </a:prstGeom>
        </p:spPr>
        <p:style>
          <a:lnRef idx="2">
            <a:schemeClr val="accent6"/>
          </a:lnRef>
          <a:fillRef idx="1">
            <a:schemeClr val="lt1"/>
          </a:fillRef>
          <a:effectRef idx="0">
            <a:schemeClr val="accent6"/>
          </a:effectRef>
          <a:fontRef idx="minor">
            <a:schemeClr val="dk1"/>
          </a:fontRef>
        </p:style>
        <p:txBody>
          <a:bodyP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vi-VN" sz="3600" b="1">
                <a:solidFill>
                  <a:srgbClr val="0070C0"/>
                </a:solidFill>
              </a:rPr>
              <a:t>Tình hữu nghị Việt Nam – Liên Bang Nga</a:t>
            </a:r>
            <a:endParaRPr lang="en-US" sz="3600" b="1">
              <a:solidFill>
                <a:srgbClr val="0070C0"/>
              </a:solidFill>
            </a:endParaRPr>
          </a:p>
        </p:txBody>
      </p:sp>
      <p:sp>
        <p:nvSpPr>
          <p:cNvPr id="6" name="TextBox 5"/>
          <p:cNvSpPr txBox="1"/>
          <p:nvPr/>
        </p:nvSpPr>
        <p:spPr>
          <a:xfrm>
            <a:off x="1524000" y="6290156"/>
            <a:ext cx="9144000" cy="523220"/>
          </a:xfrm>
          <a:prstGeom prst="rect">
            <a:avLst/>
          </a:prstGeom>
          <a:noFill/>
        </p:spPr>
        <p:txBody>
          <a:bodyPr wrap="square" rtlCol="0">
            <a:spAutoFit/>
          </a:bodyPr>
          <a:lstStyle/>
          <a:p>
            <a:pPr algn="ctr"/>
            <a:r>
              <a:rPr lang="vi-VN" sz="2800" b="1">
                <a:solidFill>
                  <a:srgbClr val="FF0000"/>
                </a:solidFill>
              </a:rPr>
              <a:t>Nhà máy Thủy điện Trị An</a:t>
            </a:r>
            <a:endParaRPr lang="en-US" sz="2800" b="1">
              <a:solidFill>
                <a:srgbClr val="FF0000"/>
              </a:solidFill>
            </a:endParaRPr>
          </a:p>
        </p:txBody>
      </p:sp>
    </p:spTree>
    <p:extLst>
      <p:ext uri="{BB962C8B-B14F-4D97-AF65-F5344CB8AC3E}">
        <p14:creationId xmlns:p14="http://schemas.microsoft.com/office/powerpoint/2010/main" val="185201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circle(in)">
                                      <p:cBhvr>
                                        <p:cTn id="7" dur="2000"/>
                                        <p:tgtEl>
                                          <p:spTgt spid="2355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1524000" y="-27384"/>
            <a:ext cx="9144000" cy="864096"/>
          </a:xfrm>
          <a:prstGeom prst="rect">
            <a:avLst/>
          </a:prstGeom>
        </p:spPr>
        <p:style>
          <a:lnRef idx="2">
            <a:schemeClr val="accent6"/>
          </a:lnRef>
          <a:fillRef idx="1">
            <a:schemeClr val="lt1"/>
          </a:fillRef>
          <a:effectRef idx="0">
            <a:schemeClr val="accent6"/>
          </a:effectRef>
          <a:fontRef idx="minor">
            <a:schemeClr val="dk1"/>
          </a:fontRef>
        </p:style>
        <p:txBody>
          <a:bodyP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vi-VN" sz="3600" b="1">
                <a:solidFill>
                  <a:srgbClr val="0070C0"/>
                </a:solidFill>
              </a:rPr>
              <a:t>Tình hữu nghị Việt Nam – Liên Bang Nga</a:t>
            </a:r>
            <a:endParaRPr lang="en-US" sz="3600" b="1">
              <a:solidFill>
                <a:srgbClr val="0070C0"/>
              </a:solidFill>
            </a:endParaRPr>
          </a:p>
        </p:txBody>
      </p:sp>
      <p:pic>
        <p:nvPicPr>
          <p:cNvPr id="24578" name="Picture 2" descr="Cầu Thăng Long - nhịp cầu hữu nghị Việt Xô - Vi vu Hà Nộ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67916"/>
            <a:ext cx="9144000" cy="50813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0" y="6290156"/>
            <a:ext cx="9144000" cy="523220"/>
          </a:xfrm>
          <a:prstGeom prst="rect">
            <a:avLst/>
          </a:prstGeom>
          <a:noFill/>
        </p:spPr>
        <p:txBody>
          <a:bodyPr wrap="square" rtlCol="0">
            <a:spAutoFit/>
          </a:bodyPr>
          <a:lstStyle/>
          <a:p>
            <a:pPr algn="ctr"/>
            <a:r>
              <a:rPr lang="vi-VN" sz="2800" b="1">
                <a:solidFill>
                  <a:srgbClr val="FF0000"/>
                </a:solidFill>
              </a:rPr>
              <a:t>Cầu Thăng Long</a:t>
            </a:r>
            <a:endParaRPr lang="en-US" sz="2800" b="1">
              <a:solidFill>
                <a:srgbClr val="FF0000"/>
              </a:solidFill>
            </a:endParaRPr>
          </a:p>
        </p:txBody>
      </p:sp>
    </p:spTree>
    <p:extLst>
      <p:ext uri="{BB962C8B-B14F-4D97-AF65-F5344CB8AC3E}">
        <p14:creationId xmlns:p14="http://schemas.microsoft.com/office/powerpoint/2010/main" val="119453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p:cTn id="7" dur="500" fill="hold"/>
                                        <p:tgtEl>
                                          <p:spTgt spid="24578"/>
                                        </p:tgtEl>
                                        <p:attrNameLst>
                                          <p:attrName>ppt_w</p:attrName>
                                        </p:attrNameLst>
                                      </p:cBhvr>
                                      <p:tavLst>
                                        <p:tav tm="0">
                                          <p:val>
                                            <p:fltVal val="0"/>
                                          </p:val>
                                        </p:tav>
                                        <p:tav tm="100000">
                                          <p:val>
                                            <p:strVal val="#ppt_w"/>
                                          </p:val>
                                        </p:tav>
                                      </p:tavLst>
                                    </p:anim>
                                    <p:anim calcmode="lin" valueType="num">
                                      <p:cBhvr>
                                        <p:cTn id="8" dur="500" fill="hold"/>
                                        <p:tgtEl>
                                          <p:spTgt spid="24578"/>
                                        </p:tgtEl>
                                        <p:attrNameLst>
                                          <p:attrName>ppt_h</p:attrName>
                                        </p:attrNameLst>
                                      </p:cBhvr>
                                      <p:tavLst>
                                        <p:tav tm="0">
                                          <p:val>
                                            <p:fltVal val="0"/>
                                          </p:val>
                                        </p:tav>
                                        <p:tav tm="100000">
                                          <p:val>
                                            <p:strVal val="#ppt_h"/>
                                          </p:val>
                                        </p:tav>
                                      </p:tavLst>
                                    </p:anim>
                                    <p:animEffect transition="in" filter="fade">
                                      <p:cBhvr>
                                        <p:cTn id="9" dur="500"/>
                                        <p:tgtEl>
                                          <p:spTgt spid="2457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1524000" y="-27384"/>
            <a:ext cx="9144000" cy="864096"/>
          </a:xfrm>
          <a:prstGeom prst="rect">
            <a:avLst/>
          </a:prstGeom>
        </p:spPr>
        <p:style>
          <a:lnRef idx="2">
            <a:schemeClr val="accent6"/>
          </a:lnRef>
          <a:fillRef idx="1">
            <a:schemeClr val="lt1"/>
          </a:fillRef>
          <a:effectRef idx="0">
            <a:schemeClr val="accent6"/>
          </a:effectRef>
          <a:fontRef idx="minor">
            <a:schemeClr val="dk1"/>
          </a:fontRef>
        </p:style>
        <p:txBody>
          <a:bodyP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vi-VN" sz="3600" b="1">
                <a:solidFill>
                  <a:srgbClr val="0070C0"/>
                </a:solidFill>
              </a:rPr>
              <a:t>Tình hữu nghị Việt Nam – Liên Bang Nga</a:t>
            </a:r>
            <a:endParaRPr lang="en-US" sz="3600" b="1">
              <a:solidFill>
                <a:srgbClr val="0070C0"/>
              </a:solidFill>
            </a:endParaRPr>
          </a:p>
        </p:txBody>
      </p:sp>
      <p:pic>
        <p:nvPicPr>
          <p:cNvPr id="25602" name="Picture 2" descr="Cung Văn Hóa lao động hữu nghị Việt Xô – Hà Nội - Liveshow H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69307"/>
            <a:ext cx="9144000" cy="50570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0" y="6290156"/>
            <a:ext cx="9144000" cy="523220"/>
          </a:xfrm>
          <a:prstGeom prst="rect">
            <a:avLst/>
          </a:prstGeom>
          <a:noFill/>
        </p:spPr>
        <p:txBody>
          <a:bodyPr wrap="square" rtlCol="0">
            <a:spAutoFit/>
          </a:bodyPr>
          <a:lstStyle/>
          <a:p>
            <a:pPr algn="ctr"/>
            <a:r>
              <a:rPr lang="vi-VN" sz="2800" b="1">
                <a:solidFill>
                  <a:srgbClr val="FF0000"/>
                </a:solidFill>
              </a:rPr>
              <a:t>Cung Văn hóa lao động Hữu nghị Việt - Xô</a:t>
            </a:r>
            <a:endParaRPr lang="en-US" sz="2800" b="1">
              <a:solidFill>
                <a:srgbClr val="FF0000"/>
              </a:solidFill>
            </a:endParaRPr>
          </a:p>
        </p:txBody>
      </p:sp>
    </p:spTree>
    <p:extLst>
      <p:ext uri="{BB962C8B-B14F-4D97-AF65-F5344CB8AC3E}">
        <p14:creationId xmlns:p14="http://schemas.microsoft.com/office/powerpoint/2010/main" val="101281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wipe(down)">
                                      <p:cBhvr>
                                        <p:cTn id="7" dur="5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1524000" y="-27384"/>
            <a:ext cx="9144000" cy="864096"/>
          </a:xfrm>
          <a:prstGeom prst="rect">
            <a:avLst/>
          </a:prstGeom>
        </p:spPr>
        <p:style>
          <a:lnRef idx="2">
            <a:schemeClr val="accent6"/>
          </a:lnRef>
          <a:fillRef idx="1">
            <a:schemeClr val="lt1"/>
          </a:fillRef>
          <a:effectRef idx="0">
            <a:schemeClr val="accent6"/>
          </a:effectRef>
          <a:fontRef idx="minor">
            <a:schemeClr val="dk1"/>
          </a:fontRef>
        </p:style>
        <p:txBody>
          <a:bodyP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vi-VN" sz="3600" b="1">
                <a:solidFill>
                  <a:srgbClr val="0070C0"/>
                </a:solidFill>
              </a:rPr>
              <a:t>Tình hữu nghị Việt Nam – Liên Bang Nga</a:t>
            </a:r>
            <a:endParaRPr lang="en-US" sz="3600" b="1">
              <a:solidFill>
                <a:srgbClr val="0070C0"/>
              </a:solidFill>
            </a:endParaRPr>
          </a:p>
        </p:txBody>
      </p:sp>
      <p:pic>
        <p:nvPicPr>
          <p:cNvPr id="26626" name="Picture 2" descr="Bệnh viện hữu nghị Việt Xô có thêm 600 giường bệnh nội tr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65610"/>
            <a:ext cx="9144000" cy="50116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0" y="6290156"/>
            <a:ext cx="9144000" cy="523220"/>
          </a:xfrm>
          <a:prstGeom prst="rect">
            <a:avLst/>
          </a:prstGeom>
          <a:noFill/>
        </p:spPr>
        <p:txBody>
          <a:bodyPr wrap="square" rtlCol="0">
            <a:spAutoFit/>
          </a:bodyPr>
          <a:lstStyle/>
          <a:p>
            <a:pPr algn="ctr"/>
            <a:r>
              <a:rPr lang="vi-VN" sz="2800" b="1">
                <a:solidFill>
                  <a:srgbClr val="FF0000"/>
                </a:solidFill>
              </a:rPr>
              <a:t>Bệnh viện Hữu nghị Việt - Xô</a:t>
            </a:r>
            <a:endParaRPr lang="en-US" sz="2800" b="1">
              <a:solidFill>
                <a:srgbClr val="FF0000"/>
              </a:solidFill>
            </a:endParaRPr>
          </a:p>
        </p:txBody>
      </p:sp>
    </p:spTree>
    <p:extLst>
      <p:ext uri="{BB962C8B-B14F-4D97-AF65-F5344CB8AC3E}">
        <p14:creationId xmlns:p14="http://schemas.microsoft.com/office/powerpoint/2010/main" val="170593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500" fill="hold"/>
                                        <p:tgtEl>
                                          <p:spTgt spid="26626"/>
                                        </p:tgtEl>
                                        <p:attrNameLst>
                                          <p:attrName>ppt_w</p:attrName>
                                        </p:attrNameLst>
                                      </p:cBhvr>
                                      <p:tavLst>
                                        <p:tav tm="0">
                                          <p:val>
                                            <p:fltVal val="0"/>
                                          </p:val>
                                        </p:tav>
                                        <p:tav tm="100000">
                                          <p:val>
                                            <p:strVal val="#ppt_w"/>
                                          </p:val>
                                        </p:tav>
                                      </p:tavLst>
                                    </p:anim>
                                    <p:anim calcmode="lin" valueType="num">
                                      <p:cBhvr>
                                        <p:cTn id="8" dur="500" fill="hold"/>
                                        <p:tgtEl>
                                          <p:spTgt spid="26626"/>
                                        </p:tgtEl>
                                        <p:attrNameLst>
                                          <p:attrName>ppt_h</p:attrName>
                                        </p:attrNameLst>
                                      </p:cBhvr>
                                      <p:tavLst>
                                        <p:tav tm="0">
                                          <p:val>
                                            <p:fltVal val="0"/>
                                          </p:val>
                                        </p:tav>
                                        <p:tav tm="100000">
                                          <p:val>
                                            <p:strVal val="#ppt_h"/>
                                          </p:val>
                                        </p:tav>
                                      </p:tavLst>
                                    </p:anim>
                                    <p:animEffect transition="in" filter="fade">
                                      <p:cBhvr>
                                        <p:cTn id="9" dur="5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1524000" y="-27384"/>
            <a:ext cx="9144000" cy="864096"/>
          </a:xfrm>
          <a:prstGeom prst="rect">
            <a:avLst/>
          </a:prstGeom>
        </p:spPr>
        <p:style>
          <a:lnRef idx="2">
            <a:schemeClr val="accent6"/>
          </a:lnRef>
          <a:fillRef idx="1">
            <a:schemeClr val="lt1"/>
          </a:fillRef>
          <a:effectRef idx="0">
            <a:schemeClr val="accent6"/>
          </a:effectRef>
          <a:fontRef idx="minor">
            <a:schemeClr val="dk1"/>
          </a:fontRef>
        </p:style>
        <p:txBody>
          <a:bodyP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vi-VN" sz="3600" b="1">
                <a:solidFill>
                  <a:srgbClr val="0070C0"/>
                </a:solidFill>
              </a:rPr>
              <a:t>Tình hữu nghị Việt Nam – Pháp</a:t>
            </a:r>
            <a:endParaRPr lang="en-US" sz="3600" b="1">
              <a:solidFill>
                <a:srgbClr val="0070C0"/>
              </a:solidFill>
            </a:endParaRPr>
          </a:p>
        </p:txBody>
      </p:sp>
      <p:pic>
        <p:nvPicPr>
          <p:cNvPr id="27650" name="Picture 2" descr="Thủ tướng: 'Việt – Pháp là biểu tượng của tinh thần dũng cảm' | GREENHOUSE  – NGÔI NHÀ X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4249" y="908720"/>
            <a:ext cx="9153751" cy="5949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301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wheel(3)">
                                      <p:cBhvr>
                                        <p:cTn id="7" dur="20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1524000" y="-27384"/>
            <a:ext cx="9144000" cy="864096"/>
          </a:xfrm>
          <a:prstGeom prst="rect">
            <a:avLst/>
          </a:prstGeom>
        </p:spPr>
        <p:style>
          <a:lnRef idx="2">
            <a:schemeClr val="accent6"/>
          </a:lnRef>
          <a:fillRef idx="1">
            <a:schemeClr val="lt1"/>
          </a:fillRef>
          <a:effectRef idx="0">
            <a:schemeClr val="accent6"/>
          </a:effectRef>
          <a:fontRef idx="minor">
            <a:schemeClr val="dk1"/>
          </a:fontRef>
        </p:style>
        <p:txBody>
          <a:bodyP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vi-VN" sz="3600" b="1">
                <a:solidFill>
                  <a:srgbClr val="0070C0"/>
                </a:solidFill>
              </a:rPr>
              <a:t>Tình hữu nghị Việt Nam – Pháp</a:t>
            </a:r>
            <a:endParaRPr lang="en-US" sz="3600" b="1">
              <a:solidFill>
                <a:srgbClr val="0070C0"/>
              </a:solidFill>
            </a:endParaRPr>
          </a:p>
        </p:txBody>
      </p:sp>
      <p:pic>
        <p:nvPicPr>
          <p:cNvPr id="28674" name="Picture 2" descr="BÁO SÀI GÒN GIẢI PHÓ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98748"/>
            <a:ext cx="9144000" cy="5959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08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8674"/>
                                        </p:tgtEl>
                                        <p:attrNameLst>
                                          <p:attrName>style.visibility</p:attrName>
                                        </p:attrNameLst>
                                      </p:cBhvr>
                                      <p:to>
                                        <p:strVal val="visible"/>
                                      </p:to>
                                    </p:set>
                                    <p:animEffect transition="in" filter="wipe(down)">
                                      <p:cBhvr>
                                        <p:cTn id="13"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767408" y="2320280"/>
            <a:ext cx="10657184" cy="1828800"/>
          </a:xfrm>
        </p:spPr>
        <p:style>
          <a:lnRef idx="2">
            <a:schemeClr val="accent5"/>
          </a:lnRef>
          <a:fillRef idx="1">
            <a:schemeClr val="lt1"/>
          </a:fillRef>
          <a:effectRef idx="0">
            <a:schemeClr val="accent5"/>
          </a:effectRef>
          <a:fontRef idx="minor">
            <a:schemeClr val="dk1"/>
          </a:fontRef>
        </p:style>
        <p:txBody>
          <a:bodyPr/>
          <a:lstStyle/>
          <a:p>
            <a:pPr marL="0" indent="0" algn="just">
              <a:buNone/>
            </a:pPr>
            <a:r>
              <a:rPr lang="vi-VN" b="1" dirty="0">
                <a:solidFill>
                  <a:srgbClr val="0070C0"/>
                </a:solidFill>
                <a:latin typeface="+mj-lt"/>
                <a:sym typeface="Wingdings" pitchFamily="2" charset="2"/>
              </a:rPr>
              <a:t> </a:t>
            </a:r>
            <a:r>
              <a:rPr lang="vi-VN" b="1" dirty="0">
                <a:solidFill>
                  <a:srgbClr val="0070C0"/>
                </a:solidFill>
                <a:latin typeface="+mj-lt"/>
              </a:rPr>
              <a:t>Ngoài ra, Việt Nam còn có sự hợp tác với nhiều nước trong châu Âu, cùng nhau tiến bộ - cùng nhau hợp tác kinh tế.</a:t>
            </a:r>
            <a:endParaRPr lang="en-US" b="1" dirty="0">
              <a:solidFill>
                <a:srgbClr val="0070C0"/>
              </a:solidFill>
              <a:latin typeface="+mj-lt"/>
            </a:endParaRPr>
          </a:p>
        </p:txBody>
      </p:sp>
      <p:sp>
        <p:nvSpPr>
          <p:cNvPr id="3" name="TextBox 2">
            <a:extLst>
              <a:ext uri="{FF2B5EF4-FFF2-40B4-BE49-F238E27FC236}">
                <a16:creationId xmlns:a16="http://schemas.microsoft.com/office/drawing/2014/main" id="{6A323E44-BB8A-4EDA-A897-EAE22015ED64}"/>
              </a:ext>
            </a:extLst>
          </p:cNvPr>
          <p:cNvSpPr txBox="1"/>
          <p:nvPr/>
        </p:nvSpPr>
        <p:spPr>
          <a:xfrm>
            <a:off x="2423592" y="-118556"/>
            <a:ext cx="7128792" cy="523220"/>
          </a:xfrm>
          <a:prstGeom prst="rect">
            <a:avLst/>
          </a:prstGeom>
          <a:solidFill>
            <a:schemeClr val="tx2">
              <a:lumMod val="20000"/>
              <a:lumOff val="80000"/>
            </a:schemeClr>
          </a:solidFill>
        </p:spPr>
        <p:txBody>
          <a:bodyPr wrap="square" rtlCol="0">
            <a:spAutoFit/>
          </a:bodyPr>
          <a:lstStyle/>
          <a:p>
            <a:pPr algn="ctr"/>
            <a:r>
              <a:rPr lang="vi-VN" sz="2800" dirty="0">
                <a:latin typeface="+mj-lt"/>
              </a:rPr>
              <a:t>Thứ sáu ngày    tháng 2 năm 2022</a:t>
            </a:r>
          </a:p>
        </p:txBody>
      </p:sp>
    </p:spTree>
    <p:extLst>
      <p:ext uri="{BB962C8B-B14F-4D97-AF65-F5344CB8AC3E}">
        <p14:creationId xmlns:p14="http://schemas.microsoft.com/office/powerpoint/2010/main" val="287899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barn(inVertical)">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ình nền Powerpoint dễ thương - Tổng hợp những hình nền dễ thương cho Slide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0890"/>
            <a:ext cx="9144000" cy="6847110"/>
          </a:xfrm>
          <a:prstGeom prst="rect">
            <a:avLst/>
          </a:prstGeom>
          <a:noFill/>
          <a:extLst>
            <a:ext uri="{909E8E84-426E-40DD-AFC4-6F175D3DCCD1}">
              <a14:hiddenFill xmlns:a14="http://schemas.microsoft.com/office/drawing/2010/main">
                <a:solidFill>
                  <a:srgbClr val="FFFFFF"/>
                </a:solidFill>
              </a14:hiddenFill>
            </a:ext>
          </a:extLst>
        </p:spPr>
      </p:pic>
      <p:sp>
        <p:nvSpPr>
          <p:cNvPr id="3" name="WordArt 2"/>
          <p:cNvSpPr>
            <a:spLocks noChangeArrowheads="1" noChangeShapeType="1" noTextEdit="1"/>
          </p:cNvSpPr>
          <p:nvPr/>
        </p:nvSpPr>
        <p:spPr bwMode="auto">
          <a:xfrm>
            <a:off x="2279576" y="1484784"/>
            <a:ext cx="7239000" cy="3240360"/>
          </a:xfrm>
          <a:prstGeom prst="rect">
            <a:avLst/>
          </a:prstGeom>
        </p:spPr>
        <p:txBody>
          <a:bodyPr wrap="none" fromWordArt="1">
            <a:prstTxWarp prst="textWave1">
              <a:avLst/>
            </a:prstTxWarp>
          </a:bodyPr>
          <a:lstStyle/>
          <a:p>
            <a:pPr algn="ctr"/>
            <a:r>
              <a:rPr lang="it-IT" sz="3600" b="1" kern="10">
                <a:ln w="6350">
                  <a:solidFill>
                    <a:srgbClr val="993300"/>
                  </a:solidFill>
                  <a:round/>
                  <a:headEnd/>
                  <a:tailEnd/>
                </a:ln>
                <a:solidFill>
                  <a:schemeClr val="bg1"/>
                </a:solidFill>
                <a:effectLst>
                  <a:glow rad="139700">
                    <a:schemeClr val="accent6">
                      <a:satMod val="175000"/>
                      <a:alpha val="40000"/>
                    </a:schemeClr>
                  </a:glow>
                  <a:outerShdw dist="35921" dir="2700000" algn="ctr" rotWithShape="0">
                    <a:srgbClr val="990000"/>
                  </a:outerShdw>
                </a:effectLst>
                <a:latin typeface="Times New Roman"/>
                <a:cs typeface="Times New Roman"/>
              </a:rPr>
              <a:t>Trò chơi</a:t>
            </a:r>
          </a:p>
          <a:p>
            <a:pPr algn="ctr"/>
            <a:r>
              <a:rPr lang="it-IT" sz="3600" b="1" kern="10">
                <a:ln w="6350">
                  <a:solidFill>
                    <a:srgbClr val="993300"/>
                  </a:solidFill>
                  <a:round/>
                  <a:headEnd/>
                  <a:tailEnd/>
                </a:ln>
                <a:solidFill>
                  <a:schemeClr val="bg1"/>
                </a:solidFill>
                <a:effectLst>
                  <a:glow rad="139700">
                    <a:schemeClr val="accent6">
                      <a:satMod val="175000"/>
                      <a:alpha val="40000"/>
                    </a:schemeClr>
                  </a:glow>
                  <a:outerShdw dist="35921" dir="2700000" algn="ctr" rotWithShape="0">
                    <a:srgbClr val="990000"/>
                  </a:outerShdw>
                </a:effectLst>
                <a:latin typeface="Times New Roman"/>
                <a:cs typeface="Times New Roman"/>
              </a:rPr>
              <a:t>Ai nhanh</a:t>
            </a:r>
            <a:r>
              <a:rPr lang="vi-VN" sz="3600" b="1" kern="10">
                <a:ln w="6350">
                  <a:solidFill>
                    <a:srgbClr val="993300"/>
                  </a:solidFill>
                  <a:round/>
                  <a:headEnd/>
                  <a:tailEnd/>
                </a:ln>
                <a:solidFill>
                  <a:schemeClr val="bg1"/>
                </a:solidFill>
                <a:effectLst>
                  <a:glow rad="139700">
                    <a:schemeClr val="accent6">
                      <a:satMod val="175000"/>
                      <a:alpha val="40000"/>
                    </a:schemeClr>
                  </a:glow>
                  <a:outerShdw dist="35921" dir="2700000" algn="ctr" rotWithShape="0">
                    <a:srgbClr val="990000"/>
                  </a:outerShdw>
                </a:effectLst>
                <a:latin typeface="Times New Roman"/>
                <a:cs typeface="Times New Roman"/>
              </a:rPr>
              <a:t> </a:t>
            </a:r>
            <a:r>
              <a:rPr lang="it-IT" sz="3600" b="1" kern="10">
                <a:ln w="6350">
                  <a:solidFill>
                    <a:srgbClr val="993300"/>
                  </a:solidFill>
                  <a:round/>
                  <a:headEnd/>
                  <a:tailEnd/>
                </a:ln>
                <a:solidFill>
                  <a:schemeClr val="bg1"/>
                </a:solidFill>
                <a:effectLst>
                  <a:glow rad="139700">
                    <a:schemeClr val="accent6">
                      <a:satMod val="175000"/>
                      <a:alpha val="40000"/>
                    </a:schemeClr>
                  </a:glow>
                  <a:outerShdw dist="35921" dir="2700000" algn="ctr" rotWithShape="0">
                    <a:srgbClr val="990000"/>
                  </a:outerShdw>
                </a:effectLst>
                <a:latin typeface="Times New Roman"/>
                <a:cs typeface="Times New Roman"/>
              </a:rPr>
              <a:t>- ai đúng</a:t>
            </a:r>
            <a:endParaRPr lang="en-US" sz="3600" b="1" kern="10">
              <a:ln w="6350">
                <a:solidFill>
                  <a:srgbClr val="993300"/>
                </a:solidFill>
                <a:round/>
                <a:headEnd/>
                <a:tailEnd/>
              </a:ln>
              <a:solidFill>
                <a:schemeClr val="bg1"/>
              </a:solidFill>
              <a:effectLst>
                <a:glow rad="139700">
                  <a:schemeClr val="accent6">
                    <a:satMod val="175000"/>
                    <a:alpha val="40000"/>
                  </a:schemeClr>
                </a:glow>
                <a:outerShdw dist="35921" dir="2700000" algn="ctr" rotWithShape="0">
                  <a:srgbClr val="990000"/>
                </a:outerShdw>
              </a:effectLst>
              <a:latin typeface="Times New Roman"/>
              <a:cs typeface="Times New Roman"/>
            </a:endParaRPr>
          </a:p>
        </p:txBody>
      </p:sp>
    </p:spTree>
    <p:extLst>
      <p:ext uri="{BB962C8B-B14F-4D97-AF65-F5344CB8AC3E}">
        <p14:creationId xmlns:p14="http://schemas.microsoft.com/office/powerpoint/2010/main" val="319968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1" nodeType="clickEffect">
                                  <p:stCondLst>
                                    <p:cond delay="0"/>
                                  </p:stCondLst>
                                  <p:childTnLst>
                                    <p:animRot by="120000">
                                      <p:cBhvr>
                                        <p:cTn id="14" dur="100" fill="hold">
                                          <p:stCondLst>
                                            <p:cond delay="0"/>
                                          </p:stCondLst>
                                        </p:cTn>
                                        <p:tgtEl>
                                          <p:spTgt spid="3"/>
                                        </p:tgtEl>
                                        <p:attrNameLst>
                                          <p:attrName>r</p:attrName>
                                        </p:attrNameLst>
                                      </p:cBhvr>
                                    </p:animRot>
                                    <p:animRot by="-240000">
                                      <p:cBhvr>
                                        <p:cTn id="15" dur="200" fill="hold">
                                          <p:stCondLst>
                                            <p:cond delay="200"/>
                                          </p:stCondLst>
                                        </p:cTn>
                                        <p:tgtEl>
                                          <p:spTgt spid="3"/>
                                        </p:tgtEl>
                                        <p:attrNameLst>
                                          <p:attrName>r</p:attrName>
                                        </p:attrNameLst>
                                      </p:cBhvr>
                                    </p:animRot>
                                    <p:animRot by="240000">
                                      <p:cBhvr>
                                        <p:cTn id="16" dur="200" fill="hold">
                                          <p:stCondLst>
                                            <p:cond delay="400"/>
                                          </p:stCondLst>
                                        </p:cTn>
                                        <p:tgtEl>
                                          <p:spTgt spid="3"/>
                                        </p:tgtEl>
                                        <p:attrNameLst>
                                          <p:attrName>r</p:attrName>
                                        </p:attrNameLst>
                                      </p:cBhvr>
                                    </p:animRot>
                                    <p:animRot by="-240000">
                                      <p:cBhvr>
                                        <p:cTn id="17" dur="200" fill="hold">
                                          <p:stCondLst>
                                            <p:cond delay="600"/>
                                          </p:stCondLst>
                                        </p:cTn>
                                        <p:tgtEl>
                                          <p:spTgt spid="3"/>
                                        </p:tgtEl>
                                        <p:attrNameLst>
                                          <p:attrName>r</p:attrName>
                                        </p:attrNameLst>
                                      </p:cBhvr>
                                    </p:animRot>
                                    <p:animRot by="120000">
                                      <p:cBhvr>
                                        <p:cTn id="18"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4000" r="-4000"/>
          </a:stretch>
        </a:blipFill>
        <a:effectLst/>
      </p:bgPr>
    </p:bg>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559496" y="188641"/>
            <a:ext cx="9108504" cy="769441"/>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000" b="1">
                <a:solidFill>
                  <a:schemeClr val="tx1"/>
                </a:solidFill>
                <a:latin typeface="Arial" charset="0"/>
                <a:cs typeface="Arial" charset="0"/>
              </a:defRPr>
            </a:lvl1pPr>
            <a:lvl2pPr marL="742950" indent="-285750">
              <a:defRPr sz="2000" b="1">
                <a:solidFill>
                  <a:schemeClr val="tx1"/>
                </a:solidFill>
                <a:latin typeface="Arial" charset="0"/>
                <a:cs typeface="Arial" charset="0"/>
              </a:defRPr>
            </a:lvl2pPr>
            <a:lvl3pPr marL="1143000" indent="-228600">
              <a:defRPr sz="2000" b="1">
                <a:solidFill>
                  <a:schemeClr val="tx1"/>
                </a:solidFill>
                <a:latin typeface="Arial" charset="0"/>
                <a:cs typeface="Arial" charset="0"/>
              </a:defRPr>
            </a:lvl3pPr>
            <a:lvl4pPr marL="1600200" indent="-228600">
              <a:defRPr sz="2000" b="1">
                <a:solidFill>
                  <a:schemeClr val="tx1"/>
                </a:solidFill>
                <a:latin typeface="Arial" charset="0"/>
                <a:cs typeface="Arial" charset="0"/>
              </a:defRPr>
            </a:lvl4pPr>
            <a:lvl5pPr marL="2057400" indent="-22860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eaLnBrk="1" hangingPunct="1">
              <a:spcBef>
                <a:spcPct val="50000"/>
              </a:spcBef>
            </a:pPr>
            <a:r>
              <a:rPr lang="en-US" sz="4400">
                <a:solidFill>
                  <a:srgbClr val="FF0000"/>
                </a:solidFill>
                <a:latin typeface="Times New Roman" pitchFamily="18" charset="0"/>
                <a:cs typeface="Times New Roman" pitchFamily="18" charset="0"/>
              </a:rPr>
              <a:t>Chọn câu trả lời đúng</a:t>
            </a:r>
            <a:r>
              <a:rPr lang="vi-VN" sz="4400">
                <a:solidFill>
                  <a:srgbClr val="FF0000"/>
                </a:solidFill>
                <a:latin typeface="Times New Roman" pitchFamily="18" charset="0"/>
                <a:cs typeface="Times New Roman" pitchFamily="18" charset="0"/>
              </a:rPr>
              <a:t> nhất</a:t>
            </a:r>
            <a:endParaRPr lang="en-US" sz="4400">
              <a:solidFill>
                <a:srgbClr val="FF0000"/>
              </a:solidFill>
              <a:latin typeface="Times New Roman" pitchFamily="18" charset="0"/>
              <a:cs typeface="Times New Roman" pitchFamily="18" charset="0"/>
            </a:endParaRPr>
          </a:p>
        </p:txBody>
      </p:sp>
      <p:sp>
        <p:nvSpPr>
          <p:cNvPr id="3" name="Text Box 6"/>
          <p:cNvSpPr txBox="1">
            <a:spLocks noChangeArrowheads="1"/>
          </p:cNvSpPr>
          <p:nvPr/>
        </p:nvSpPr>
        <p:spPr bwMode="auto">
          <a:xfrm>
            <a:off x="2207094" y="1268760"/>
            <a:ext cx="7705330" cy="4400550"/>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000" b="1">
                <a:solidFill>
                  <a:schemeClr val="tx1"/>
                </a:solidFill>
                <a:latin typeface="Arial" charset="0"/>
                <a:cs typeface="Arial" charset="0"/>
              </a:defRPr>
            </a:lvl1pPr>
            <a:lvl2pPr marL="742950" indent="-285750">
              <a:defRPr sz="2000" b="1">
                <a:solidFill>
                  <a:schemeClr val="tx1"/>
                </a:solidFill>
                <a:latin typeface="Arial" charset="0"/>
                <a:cs typeface="Arial" charset="0"/>
              </a:defRPr>
            </a:lvl2pPr>
            <a:lvl3pPr marL="1143000" indent="-228600">
              <a:defRPr sz="2000" b="1">
                <a:solidFill>
                  <a:schemeClr val="tx1"/>
                </a:solidFill>
                <a:latin typeface="Arial" charset="0"/>
                <a:cs typeface="Arial" charset="0"/>
              </a:defRPr>
            </a:lvl3pPr>
            <a:lvl4pPr marL="1600200" indent="-228600">
              <a:defRPr sz="2000" b="1">
                <a:solidFill>
                  <a:schemeClr val="tx1"/>
                </a:solidFill>
                <a:latin typeface="Arial" charset="0"/>
                <a:cs typeface="Arial" charset="0"/>
              </a:defRPr>
            </a:lvl4pPr>
            <a:lvl5pPr marL="2057400" indent="-22860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eaLnBrk="1" hangingPunct="1">
              <a:spcBef>
                <a:spcPct val="50000"/>
              </a:spcBef>
            </a:pPr>
            <a:r>
              <a:rPr lang="en-US" sz="4000" u="sng" dirty="0" err="1">
                <a:solidFill>
                  <a:srgbClr val="0070C0"/>
                </a:solidFill>
                <a:latin typeface="Times New Roman" pitchFamily="18" charset="0"/>
                <a:cs typeface="Times New Roman" pitchFamily="18" charset="0"/>
              </a:rPr>
              <a:t>Câu</a:t>
            </a:r>
            <a:r>
              <a:rPr lang="en-US" sz="4000" u="sng" dirty="0">
                <a:solidFill>
                  <a:srgbClr val="0070C0"/>
                </a:solidFill>
                <a:latin typeface="Times New Roman" pitchFamily="18" charset="0"/>
                <a:cs typeface="Times New Roman" pitchFamily="18" charset="0"/>
              </a:rPr>
              <a:t> 1</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Liên</a:t>
            </a:r>
            <a:r>
              <a:rPr lang="en-US" sz="4000" dirty="0">
                <a:solidFill>
                  <a:srgbClr val="0070C0"/>
                </a:solidFill>
                <a:latin typeface="Times New Roman" pitchFamily="18" charset="0"/>
                <a:cs typeface="Times New Roman" pitchFamily="18" charset="0"/>
              </a:rPr>
              <a:t> Bang Nga </a:t>
            </a:r>
            <a:r>
              <a:rPr lang="en-US" sz="4000" dirty="0" err="1">
                <a:solidFill>
                  <a:srgbClr val="0070C0"/>
                </a:solidFill>
                <a:latin typeface="Times New Roman" pitchFamily="18" charset="0"/>
                <a:cs typeface="Times New Roman" pitchFamily="18" charset="0"/>
              </a:rPr>
              <a:t>nằm</a:t>
            </a:r>
            <a:r>
              <a:rPr lang="en-US" sz="4000" dirty="0">
                <a:solidFill>
                  <a:srgbClr val="0070C0"/>
                </a:solidFill>
                <a:latin typeface="Times New Roman" pitchFamily="18" charset="0"/>
                <a:cs typeface="Times New Roman" pitchFamily="18" charset="0"/>
              </a:rPr>
              <a:t> ở</a:t>
            </a:r>
            <a:r>
              <a:rPr lang="vi-VN" sz="4000" dirty="0">
                <a:solidFill>
                  <a:srgbClr val="0070C0"/>
                </a:solidFill>
                <a:latin typeface="Times New Roman" pitchFamily="18" charset="0"/>
                <a:cs typeface="Times New Roman" pitchFamily="18" charset="0"/>
              </a:rPr>
              <a:t>:</a:t>
            </a:r>
            <a:endParaRPr lang="en-US" sz="4000" dirty="0">
              <a:solidFill>
                <a:srgbClr val="0070C0"/>
              </a:solidFill>
              <a:latin typeface="Times New Roman" pitchFamily="18" charset="0"/>
              <a:cs typeface="Times New Roman" pitchFamily="18" charset="0"/>
            </a:endParaRPr>
          </a:p>
          <a:p>
            <a:pPr eaLnBrk="1" hangingPunct="1">
              <a:spcBef>
                <a:spcPct val="50000"/>
              </a:spcBef>
            </a:pPr>
            <a:r>
              <a:rPr lang="en-US" sz="4000" dirty="0">
                <a:latin typeface="Times New Roman" pitchFamily="18" charset="0"/>
                <a:cs typeface="Times New Roman" pitchFamily="18" charset="0"/>
              </a:rPr>
              <a:t>a/</a:t>
            </a:r>
            <a:r>
              <a:rPr lang="en-US" sz="4000" dirty="0" err="1">
                <a:latin typeface="Times New Roman" pitchFamily="18" charset="0"/>
                <a:cs typeface="Times New Roman" pitchFamily="18" charset="0"/>
              </a:rPr>
              <a:t>Châu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Âu</a:t>
            </a:r>
            <a:r>
              <a:rPr lang="en-US" sz="4000" dirty="0">
                <a:latin typeface="Times New Roman" pitchFamily="18" charset="0"/>
                <a:cs typeface="Times New Roman" pitchFamily="18" charset="0"/>
              </a:rPr>
              <a:t>.</a:t>
            </a:r>
          </a:p>
          <a:p>
            <a:pPr eaLnBrk="1" hangingPunct="1">
              <a:spcBef>
                <a:spcPct val="50000"/>
              </a:spcBef>
            </a:pPr>
            <a:r>
              <a:rPr lang="en-US" sz="4000" dirty="0">
                <a:latin typeface="Times New Roman" pitchFamily="18" charset="0"/>
                <a:cs typeface="Times New Roman" pitchFamily="18" charset="0"/>
              </a:rPr>
              <a:t>b/ </a:t>
            </a:r>
            <a:r>
              <a:rPr lang="en-US" sz="4000" dirty="0" err="1">
                <a:latin typeface="Times New Roman" pitchFamily="18" charset="0"/>
                <a:cs typeface="Times New Roman" pitchFamily="18" charset="0"/>
              </a:rPr>
              <a:t>Châu</a:t>
            </a:r>
            <a:r>
              <a:rPr lang="en-US" sz="4000" dirty="0">
                <a:latin typeface="Times New Roman" pitchFamily="18" charset="0"/>
                <a:cs typeface="Times New Roman" pitchFamily="18" charset="0"/>
              </a:rPr>
              <a:t> Á.</a:t>
            </a:r>
          </a:p>
          <a:p>
            <a:pPr eaLnBrk="1" hangingPunct="1">
              <a:spcBef>
                <a:spcPct val="50000"/>
              </a:spcBef>
            </a:pPr>
            <a:r>
              <a:rPr lang="en-US" sz="4000" dirty="0">
                <a:latin typeface="Times New Roman" pitchFamily="18" charset="0"/>
                <a:cs typeface="Times New Roman" pitchFamily="18" charset="0"/>
              </a:rPr>
              <a:t>c/ </a:t>
            </a:r>
            <a:r>
              <a:rPr lang="en-US" sz="4000" dirty="0" err="1">
                <a:latin typeface="Times New Roman" pitchFamily="18" charset="0"/>
                <a:cs typeface="Times New Roman" pitchFamily="18" charset="0"/>
              </a:rPr>
              <a:t>Châu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Âu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châu</a:t>
            </a:r>
            <a:r>
              <a:rPr lang="en-US" sz="4000" dirty="0">
                <a:latin typeface="Times New Roman" pitchFamily="18" charset="0"/>
                <a:cs typeface="Times New Roman" pitchFamily="18" charset="0"/>
              </a:rPr>
              <a:t> Á.</a:t>
            </a:r>
          </a:p>
          <a:p>
            <a:pPr eaLnBrk="1" hangingPunct="1">
              <a:spcBef>
                <a:spcPct val="50000"/>
              </a:spcBef>
            </a:pPr>
            <a:r>
              <a:rPr lang="en-US" sz="4000" dirty="0">
                <a:latin typeface="Times New Roman" pitchFamily="18" charset="0"/>
                <a:cs typeface="Times New Roman" pitchFamily="18" charset="0"/>
              </a:rPr>
              <a:t>d/ </a:t>
            </a:r>
            <a:r>
              <a:rPr lang="vi-VN" sz="4000" dirty="0">
                <a:latin typeface="Times New Roman" pitchFamily="18" charset="0"/>
                <a:cs typeface="Times New Roman" pitchFamily="18" charset="0"/>
              </a:rPr>
              <a:t>Châu Mĩ</a:t>
            </a:r>
            <a:r>
              <a:rPr lang="en-US" sz="4000" dirty="0">
                <a:latin typeface="Times New Roman" pitchFamily="18" charset="0"/>
                <a:cs typeface="Times New Roman" pitchFamily="18" charset="0"/>
              </a:rPr>
              <a:t>.</a:t>
            </a:r>
          </a:p>
        </p:txBody>
      </p:sp>
      <p:sp>
        <p:nvSpPr>
          <p:cNvPr id="5" name="AutoShape 2" descr="Mẫu Kỹ Sư. | Vector,PSD &amp; PNG Tải Miễn phí - Pikbes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Oval 5"/>
          <p:cNvSpPr/>
          <p:nvPr/>
        </p:nvSpPr>
        <p:spPr>
          <a:xfrm>
            <a:off x="9229330" y="366388"/>
            <a:ext cx="995082" cy="726141"/>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
                <a:rot lat="0" lon="0" rev="15600000"/>
              </a:lightRig>
            </a:scene3d>
            <a:sp3d extrusionH="57150" prstMaterial="softEdge">
              <a:bevelT w="25400" h="38100"/>
            </a:sp3d>
          </a:bodyPr>
          <a:lstStyle/>
          <a:p>
            <a:pPr algn="ctr" eaLnBrk="0" hangingPunct="0">
              <a:defRPr/>
            </a:pPr>
            <a:r>
              <a:rPr lang="en-US" sz="2000" b="1">
                <a:ln/>
                <a:solidFill>
                  <a:srgbClr val="FF0000"/>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HG</a:t>
            </a:r>
          </a:p>
        </p:txBody>
      </p:sp>
      <p:sp>
        <p:nvSpPr>
          <p:cNvPr id="7" name="Oval 6"/>
          <p:cNvSpPr/>
          <p:nvPr/>
        </p:nvSpPr>
        <p:spPr>
          <a:xfrm>
            <a:off x="9229330" y="366388"/>
            <a:ext cx="995082" cy="726141"/>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
                <a:rot lat="0" lon="0" rev="15600000"/>
              </a:lightRig>
            </a:scene3d>
            <a:sp3d extrusionH="57150" prstMaterial="softEdge">
              <a:bevelT w="25400" h="38100"/>
            </a:sp3d>
          </a:bodyPr>
          <a:lstStyle/>
          <a:p>
            <a:pPr algn="ctr" eaLnBrk="0" hangingPunct="0">
              <a:defRPr/>
            </a:pPr>
            <a:r>
              <a:rPr lang="en-US" sz="2000" b="1">
                <a:ln/>
                <a:solidFill>
                  <a:srgbClr val="FF0000"/>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3</a:t>
            </a:r>
          </a:p>
        </p:txBody>
      </p:sp>
      <p:sp>
        <p:nvSpPr>
          <p:cNvPr id="8" name="Oval 7"/>
          <p:cNvSpPr/>
          <p:nvPr/>
        </p:nvSpPr>
        <p:spPr>
          <a:xfrm>
            <a:off x="9229330" y="366388"/>
            <a:ext cx="995082" cy="726141"/>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
                <a:rot lat="0" lon="0" rev="15600000"/>
              </a:lightRig>
            </a:scene3d>
            <a:sp3d extrusionH="57150" prstMaterial="softEdge">
              <a:bevelT w="25400" h="38100"/>
            </a:sp3d>
          </a:bodyPr>
          <a:lstStyle/>
          <a:p>
            <a:pPr algn="ctr" eaLnBrk="0" hangingPunct="0">
              <a:defRPr/>
            </a:pPr>
            <a:r>
              <a:rPr lang="en-US" sz="2000" b="1">
                <a:ln/>
                <a:solidFill>
                  <a:srgbClr val="FF0000"/>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2</a:t>
            </a:r>
          </a:p>
        </p:txBody>
      </p:sp>
      <p:sp>
        <p:nvSpPr>
          <p:cNvPr id="9" name="Oval 8"/>
          <p:cNvSpPr/>
          <p:nvPr/>
        </p:nvSpPr>
        <p:spPr>
          <a:xfrm>
            <a:off x="9229330" y="366388"/>
            <a:ext cx="995082" cy="726141"/>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
                <a:rot lat="0" lon="0" rev="15600000"/>
              </a:lightRig>
            </a:scene3d>
            <a:sp3d extrusionH="57150" prstMaterial="softEdge">
              <a:bevelT w="25400" h="38100"/>
            </a:sp3d>
          </a:bodyPr>
          <a:lstStyle/>
          <a:p>
            <a:pPr algn="ctr" eaLnBrk="0" hangingPunct="0">
              <a:defRPr/>
            </a:pPr>
            <a:r>
              <a:rPr lang="en-US" sz="2000" b="1">
                <a:ln/>
                <a:solidFill>
                  <a:srgbClr val="FF0000"/>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1</a:t>
            </a:r>
          </a:p>
        </p:txBody>
      </p:sp>
      <p:pic>
        <p:nvPicPr>
          <p:cNvPr id="10" name="Picture 9"/>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5357" t="21859" r="20525" b="18729"/>
          <a:stretch/>
        </p:blipFill>
        <p:spPr>
          <a:xfrm>
            <a:off x="8915401" y="114135"/>
            <a:ext cx="1523999" cy="1230644"/>
          </a:xfrm>
          <a:prstGeom prst="rect">
            <a:avLst/>
          </a:prstGeom>
        </p:spPr>
      </p:pic>
      <p:pic>
        <p:nvPicPr>
          <p:cNvPr id="11"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74904" y="5949280"/>
            <a:ext cx="365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412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xit" presetSubtype="0" fill="hold" nodeType="clickEffect">
                                  <p:stCondLst>
                                    <p:cond delay="0"/>
                                  </p:stCondLst>
                                  <p:childTnLst>
                                    <p:anim calcmode="lin" valueType="num">
                                      <p:cBhvr>
                                        <p:cTn id="13" dur="1000"/>
                                        <p:tgtEl>
                                          <p:spTgt spid="10"/>
                                        </p:tgtEl>
                                        <p:attrNameLst>
                                          <p:attrName>ppt_w</p:attrName>
                                        </p:attrNameLst>
                                      </p:cBhvr>
                                      <p:tavLst>
                                        <p:tav tm="0">
                                          <p:val>
                                            <p:strVal val="ppt_w"/>
                                          </p:val>
                                        </p:tav>
                                        <p:tav tm="100000">
                                          <p:val>
                                            <p:fltVal val="0"/>
                                          </p:val>
                                        </p:tav>
                                      </p:tavLst>
                                    </p:anim>
                                    <p:anim calcmode="lin" valueType="num">
                                      <p:cBhvr>
                                        <p:cTn id="14" dur="1000"/>
                                        <p:tgtEl>
                                          <p:spTgt spid="10"/>
                                        </p:tgtEl>
                                        <p:attrNameLst>
                                          <p:attrName>ppt_h</p:attrName>
                                        </p:attrNameLst>
                                      </p:cBhvr>
                                      <p:tavLst>
                                        <p:tav tm="0">
                                          <p:val>
                                            <p:strVal val="ppt_h"/>
                                          </p:val>
                                        </p:tav>
                                        <p:tav tm="100000">
                                          <p:val>
                                            <p:fltVal val="0"/>
                                          </p:val>
                                        </p:tav>
                                      </p:tavLst>
                                    </p:anim>
                                    <p:anim calcmode="lin" valueType="num">
                                      <p:cBhvr>
                                        <p:cTn id="15" dur="1000"/>
                                        <p:tgtEl>
                                          <p:spTgt spid="10"/>
                                        </p:tgtEl>
                                        <p:attrNameLst>
                                          <p:attrName>style.rotation</p:attrName>
                                        </p:attrNameLst>
                                      </p:cBhvr>
                                      <p:tavLst>
                                        <p:tav tm="0">
                                          <p:val>
                                            <p:fltVal val="0"/>
                                          </p:val>
                                        </p:tav>
                                        <p:tav tm="100000">
                                          <p:val>
                                            <p:fltVal val="90"/>
                                          </p:val>
                                        </p:tav>
                                      </p:tavLst>
                                    </p:anim>
                                    <p:animEffect transition="out" filter="fade">
                                      <p:cBhvr>
                                        <p:cTn id="16" dur="1000"/>
                                        <p:tgtEl>
                                          <p:spTgt spid="10"/>
                                        </p:tgtEl>
                                      </p:cBhvr>
                                    </p:animEffect>
                                    <p:set>
                                      <p:cBhvr>
                                        <p:cTn id="17" dur="1" fill="hold">
                                          <p:stCondLst>
                                            <p:cond delay="999"/>
                                          </p:stCondLst>
                                        </p:cTn>
                                        <p:tgtEl>
                                          <p:spTgt spid="10"/>
                                        </p:tgtEl>
                                        <p:attrNameLst>
                                          <p:attrName>style.visibility</p:attrName>
                                        </p:attrNameLst>
                                      </p:cBhvr>
                                      <p:to>
                                        <p:strVal val="hidden"/>
                                      </p:to>
                                    </p:set>
                                  </p:childTnLst>
                                </p:cTn>
                              </p:par>
                            </p:childTnLst>
                          </p:cTn>
                        </p:par>
                        <p:par>
                          <p:cTn id="18" fill="hold">
                            <p:stCondLst>
                              <p:cond delay="1000"/>
                            </p:stCondLst>
                            <p:childTnLst>
                              <p:par>
                                <p:cTn id="19" presetID="10" presetClass="exit" presetSubtype="0" fill="hold" nodeType="afterEffect">
                                  <p:stCondLst>
                                    <p:cond delay="0"/>
                                  </p:stCondLst>
                                  <p:childTnLst>
                                    <p:animEffect transition="out" filter="fade">
                                      <p:cBhvr>
                                        <p:cTn id="20" dur="1500"/>
                                        <p:tgtEl>
                                          <p:spTgt spid="9"/>
                                        </p:tgtEl>
                                      </p:cBhvr>
                                    </p:animEffect>
                                    <p:set>
                                      <p:cBhvr>
                                        <p:cTn id="21" dur="1" fill="hold">
                                          <p:stCondLst>
                                            <p:cond delay="1499"/>
                                          </p:stCondLst>
                                        </p:cTn>
                                        <p:tgtEl>
                                          <p:spTgt spid="9"/>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lick.wav"/>
                                        </p:tgtEl>
                                      </p:cMediaNode>
                                    </p:audio>
                                  </p:subTnLst>
                                </p:cTn>
                              </p:par>
                            </p:childTnLst>
                          </p:cTn>
                        </p:par>
                        <p:par>
                          <p:cTn id="22" fill="hold">
                            <p:stCondLst>
                              <p:cond delay="2500"/>
                            </p:stCondLst>
                            <p:childTnLst>
                              <p:par>
                                <p:cTn id="23" presetID="10" presetClass="exit" presetSubtype="0" fill="hold" nodeType="afterEffect">
                                  <p:stCondLst>
                                    <p:cond delay="0"/>
                                  </p:stCondLst>
                                  <p:childTnLst>
                                    <p:animEffect transition="out" filter="fade">
                                      <p:cBhvr>
                                        <p:cTn id="24" dur="1500"/>
                                        <p:tgtEl>
                                          <p:spTgt spid="8"/>
                                        </p:tgtEl>
                                      </p:cBhvr>
                                    </p:animEffect>
                                    <p:set>
                                      <p:cBhvr>
                                        <p:cTn id="25" dur="1" fill="hold">
                                          <p:stCondLst>
                                            <p:cond delay="1499"/>
                                          </p:stCondLst>
                                        </p:cTn>
                                        <p:tgtEl>
                                          <p:spTgt spid="8"/>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par>
                          <p:cTn id="26" fill="hold">
                            <p:stCondLst>
                              <p:cond delay="4000"/>
                            </p:stCondLst>
                            <p:childTnLst>
                              <p:par>
                                <p:cTn id="27" presetID="10" presetClass="exit" presetSubtype="0" fill="hold" nodeType="afterEffect">
                                  <p:stCondLst>
                                    <p:cond delay="0"/>
                                  </p:stCondLst>
                                  <p:childTnLst>
                                    <p:animEffect transition="out" filter="fade">
                                      <p:cBhvr>
                                        <p:cTn id="28" dur="1500"/>
                                        <p:tgtEl>
                                          <p:spTgt spid="7"/>
                                        </p:tgtEl>
                                      </p:cBhvr>
                                    </p:animEffect>
                                    <p:set>
                                      <p:cBhvr>
                                        <p:cTn id="29" dur="1" fill="hold">
                                          <p:stCondLst>
                                            <p:cond delay="1499"/>
                                          </p:stCondLst>
                                        </p:cTn>
                                        <p:tgtEl>
                                          <p:spTgt spid="7"/>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3" name="hammer.wav"/>
                                        </p:tgtEl>
                                      </p:cMediaNode>
                                    </p:audio>
                                  </p:subTnLst>
                                </p:cTn>
                              </p:par>
                            </p:childTnLst>
                          </p:cTn>
                        </p:par>
                      </p:childTnLst>
                    </p:cTn>
                  </p:par>
                  <p:par>
                    <p:cTn id="30" fill="hold">
                      <p:stCondLst>
                        <p:cond delay="indefinite"/>
                      </p:stCondLst>
                      <p:childTnLst>
                        <p:par>
                          <p:cTn id="31" fill="hold">
                            <p:stCondLst>
                              <p:cond delay="0"/>
                            </p:stCondLst>
                            <p:childTnLst>
                              <p:par>
                                <p:cTn id="32" presetID="16" presetClass="emph" presetSubtype="0" repeatCount="5000" fill="hold" nodeType="clickEffect">
                                  <p:stCondLst>
                                    <p:cond delay="0"/>
                                  </p:stCondLst>
                                  <p:iterate type="lt">
                                    <p:tmPct val="4000"/>
                                  </p:iterate>
                                  <p:childTnLst>
                                    <p:set>
                                      <p:cBhvr override="childStyle">
                                        <p:cTn id="33" dur="500" fill="hold"/>
                                        <p:tgtEl>
                                          <p:spTgt spid="3">
                                            <p:txEl>
                                              <p:pRg st="3" end="3"/>
                                            </p:txEl>
                                          </p:spTgt>
                                        </p:tgtEl>
                                        <p:attrNameLst>
                                          <p:attrName>style.color</p:attrName>
                                        </p:attrNameLst>
                                      </p:cBhvr>
                                      <p:to>
                                        <p:clrVal>
                                          <a:schemeClr val="accent2"/>
                                        </p:clrVal>
                                      </p:to>
                                    </p:set>
                                    <p:set>
                                      <p:cBhvr>
                                        <p:cTn id="34" dur="500" fill="hold"/>
                                        <p:tgtEl>
                                          <p:spTgt spid="3">
                                            <p:txEl>
                                              <p:pRg st="3" end="3"/>
                                            </p:txEl>
                                          </p:spTgt>
                                        </p:tgtEl>
                                        <p:attrNameLst>
                                          <p:attrName>fillcolor</p:attrName>
                                        </p:attrNameLst>
                                      </p:cBhvr>
                                      <p:to>
                                        <p:clrVal>
                                          <a:schemeClr val="accent2"/>
                                        </p:clrVal>
                                      </p:to>
                                    </p:set>
                                    <p:set>
                                      <p:cBhvr>
                                        <p:cTn id="35" dur="500" fill="hold"/>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4000" r="-4000"/>
          </a:stretch>
        </a:blipFill>
        <a:effectLst/>
      </p:bgPr>
    </p:bg>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2279576" y="1436836"/>
            <a:ext cx="7848600" cy="5016500"/>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000" b="1">
                <a:solidFill>
                  <a:schemeClr val="tx1"/>
                </a:solidFill>
                <a:latin typeface="Arial" charset="0"/>
                <a:cs typeface="Arial" charset="0"/>
              </a:defRPr>
            </a:lvl1pPr>
            <a:lvl2pPr marL="742950" indent="-285750">
              <a:defRPr sz="2000" b="1">
                <a:solidFill>
                  <a:schemeClr val="tx1"/>
                </a:solidFill>
                <a:latin typeface="Arial" charset="0"/>
                <a:cs typeface="Arial" charset="0"/>
              </a:defRPr>
            </a:lvl2pPr>
            <a:lvl3pPr marL="1143000" indent="-228600">
              <a:defRPr sz="2000" b="1">
                <a:solidFill>
                  <a:schemeClr val="tx1"/>
                </a:solidFill>
                <a:latin typeface="Arial" charset="0"/>
                <a:cs typeface="Arial" charset="0"/>
              </a:defRPr>
            </a:lvl3pPr>
            <a:lvl4pPr marL="1600200" indent="-228600">
              <a:defRPr sz="2000" b="1">
                <a:solidFill>
                  <a:schemeClr val="tx1"/>
                </a:solidFill>
                <a:latin typeface="Arial" charset="0"/>
                <a:cs typeface="Arial" charset="0"/>
              </a:defRPr>
            </a:lvl4pPr>
            <a:lvl5pPr marL="2057400" indent="-22860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eaLnBrk="1" hangingPunct="1">
              <a:spcBef>
                <a:spcPct val="50000"/>
              </a:spcBef>
            </a:pPr>
            <a:r>
              <a:rPr lang="en-US" sz="4000" u="sng">
                <a:solidFill>
                  <a:srgbClr val="0070C0"/>
                </a:solidFill>
                <a:latin typeface="Times New Roman" pitchFamily="18" charset="0"/>
                <a:cs typeface="Times New Roman" pitchFamily="18" charset="0"/>
              </a:rPr>
              <a:t>Câu 2</a:t>
            </a:r>
            <a:r>
              <a:rPr lang="en-US" sz="4000">
                <a:solidFill>
                  <a:srgbClr val="0070C0"/>
                </a:solidFill>
                <a:latin typeface="Times New Roman" pitchFamily="18" charset="0"/>
                <a:cs typeface="Times New Roman" pitchFamily="18" charset="0"/>
              </a:rPr>
              <a:t>: Điều kiện thuận lợi để nước Nga phát triển kinh tế là:</a:t>
            </a:r>
          </a:p>
          <a:p>
            <a:pPr eaLnBrk="1" hangingPunct="1">
              <a:spcBef>
                <a:spcPct val="50000"/>
              </a:spcBef>
            </a:pPr>
            <a:r>
              <a:rPr lang="en-US" sz="4000">
                <a:latin typeface="Times New Roman" pitchFamily="18" charset="0"/>
                <a:cs typeface="Times New Roman" pitchFamily="18" charset="0"/>
              </a:rPr>
              <a:t>a/ Tài nguyên thiên nhiên giàu có.</a:t>
            </a:r>
          </a:p>
          <a:p>
            <a:pPr eaLnBrk="1" hangingPunct="1">
              <a:spcBef>
                <a:spcPct val="50000"/>
              </a:spcBef>
            </a:pPr>
            <a:r>
              <a:rPr lang="en-US" sz="4000">
                <a:latin typeface="Times New Roman" pitchFamily="18" charset="0"/>
                <a:cs typeface="Times New Roman" pitchFamily="18" charset="0"/>
              </a:rPr>
              <a:t>b/ Dân số đông.</a:t>
            </a:r>
          </a:p>
          <a:p>
            <a:pPr eaLnBrk="1" hangingPunct="1">
              <a:spcBef>
                <a:spcPct val="50000"/>
              </a:spcBef>
            </a:pPr>
            <a:r>
              <a:rPr lang="en-US" sz="4000">
                <a:latin typeface="Times New Roman" pitchFamily="18" charset="0"/>
                <a:cs typeface="Times New Roman" pitchFamily="18" charset="0"/>
              </a:rPr>
              <a:t>c/ Diện tích lớn nhất thế giới.</a:t>
            </a:r>
          </a:p>
          <a:p>
            <a:pPr eaLnBrk="1" hangingPunct="1">
              <a:spcBef>
                <a:spcPct val="50000"/>
              </a:spcBef>
            </a:pPr>
            <a:r>
              <a:rPr lang="en-US" sz="4000">
                <a:latin typeface="Times New Roman" pitchFamily="18" charset="0"/>
                <a:cs typeface="Times New Roman" pitchFamily="18" charset="0"/>
              </a:rPr>
              <a:t>d/ Khí hậu tốt.</a:t>
            </a:r>
          </a:p>
        </p:txBody>
      </p:sp>
      <p:sp>
        <p:nvSpPr>
          <p:cNvPr id="3" name="Text Box 5"/>
          <p:cNvSpPr txBox="1">
            <a:spLocks noChangeArrowheads="1"/>
          </p:cNvSpPr>
          <p:nvPr/>
        </p:nvSpPr>
        <p:spPr bwMode="auto">
          <a:xfrm>
            <a:off x="1559496" y="188641"/>
            <a:ext cx="9108504" cy="769441"/>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000" b="1">
                <a:solidFill>
                  <a:schemeClr val="tx1"/>
                </a:solidFill>
                <a:latin typeface="Arial" charset="0"/>
                <a:cs typeface="Arial" charset="0"/>
              </a:defRPr>
            </a:lvl1pPr>
            <a:lvl2pPr marL="742950" indent="-285750">
              <a:defRPr sz="2000" b="1">
                <a:solidFill>
                  <a:schemeClr val="tx1"/>
                </a:solidFill>
                <a:latin typeface="Arial" charset="0"/>
                <a:cs typeface="Arial" charset="0"/>
              </a:defRPr>
            </a:lvl2pPr>
            <a:lvl3pPr marL="1143000" indent="-228600">
              <a:defRPr sz="2000" b="1">
                <a:solidFill>
                  <a:schemeClr val="tx1"/>
                </a:solidFill>
                <a:latin typeface="Arial" charset="0"/>
                <a:cs typeface="Arial" charset="0"/>
              </a:defRPr>
            </a:lvl3pPr>
            <a:lvl4pPr marL="1600200" indent="-228600">
              <a:defRPr sz="2000" b="1">
                <a:solidFill>
                  <a:schemeClr val="tx1"/>
                </a:solidFill>
                <a:latin typeface="Arial" charset="0"/>
                <a:cs typeface="Arial" charset="0"/>
              </a:defRPr>
            </a:lvl4pPr>
            <a:lvl5pPr marL="2057400" indent="-22860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eaLnBrk="1" hangingPunct="1">
              <a:spcBef>
                <a:spcPct val="50000"/>
              </a:spcBef>
            </a:pPr>
            <a:r>
              <a:rPr lang="en-US" sz="4400">
                <a:solidFill>
                  <a:srgbClr val="FF0000"/>
                </a:solidFill>
                <a:latin typeface="Times New Roman" pitchFamily="18" charset="0"/>
                <a:cs typeface="Times New Roman" pitchFamily="18" charset="0"/>
              </a:rPr>
              <a:t>Chọn câu trả lời đúng</a:t>
            </a:r>
            <a:r>
              <a:rPr lang="vi-VN" sz="4400">
                <a:solidFill>
                  <a:srgbClr val="FF0000"/>
                </a:solidFill>
                <a:latin typeface="Times New Roman" pitchFamily="18" charset="0"/>
                <a:cs typeface="Times New Roman" pitchFamily="18" charset="0"/>
              </a:rPr>
              <a:t> nhất</a:t>
            </a:r>
            <a:endParaRPr lang="en-US" sz="4400">
              <a:solidFill>
                <a:srgbClr val="FF0000"/>
              </a:solidFill>
              <a:latin typeface="Times New Roman" pitchFamily="18" charset="0"/>
              <a:cs typeface="Times New Roman" pitchFamily="18" charset="0"/>
            </a:endParaRPr>
          </a:p>
        </p:txBody>
      </p:sp>
      <p:sp>
        <p:nvSpPr>
          <p:cNvPr id="4" name="AutoShape 2" descr="Mẫu Kỹ Sư. | Vector,PSD &amp; PNG Tải Miễn phí - Pikbes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Oval 4"/>
          <p:cNvSpPr/>
          <p:nvPr/>
        </p:nvSpPr>
        <p:spPr>
          <a:xfrm>
            <a:off x="9229330" y="366388"/>
            <a:ext cx="995082" cy="726141"/>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
                <a:rot lat="0" lon="0" rev="15600000"/>
              </a:lightRig>
            </a:scene3d>
            <a:sp3d extrusionH="57150" prstMaterial="softEdge">
              <a:bevelT w="25400" h="38100"/>
            </a:sp3d>
          </a:bodyPr>
          <a:lstStyle/>
          <a:p>
            <a:pPr algn="ctr" eaLnBrk="0" hangingPunct="0">
              <a:defRPr/>
            </a:pPr>
            <a:r>
              <a:rPr lang="en-US" sz="2000" b="1">
                <a:ln/>
                <a:solidFill>
                  <a:srgbClr val="FF0000"/>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HG</a:t>
            </a:r>
          </a:p>
        </p:txBody>
      </p:sp>
      <p:sp>
        <p:nvSpPr>
          <p:cNvPr id="6" name="Oval 5"/>
          <p:cNvSpPr/>
          <p:nvPr/>
        </p:nvSpPr>
        <p:spPr>
          <a:xfrm>
            <a:off x="9229330" y="366388"/>
            <a:ext cx="995082" cy="726141"/>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
                <a:rot lat="0" lon="0" rev="15600000"/>
              </a:lightRig>
            </a:scene3d>
            <a:sp3d extrusionH="57150" prstMaterial="softEdge">
              <a:bevelT w="25400" h="38100"/>
            </a:sp3d>
          </a:bodyPr>
          <a:lstStyle/>
          <a:p>
            <a:pPr algn="ctr" eaLnBrk="0" hangingPunct="0">
              <a:defRPr/>
            </a:pPr>
            <a:r>
              <a:rPr lang="en-US" sz="2000" b="1">
                <a:ln/>
                <a:solidFill>
                  <a:srgbClr val="FF0000"/>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3</a:t>
            </a:r>
          </a:p>
        </p:txBody>
      </p:sp>
      <p:sp>
        <p:nvSpPr>
          <p:cNvPr id="7" name="Oval 6"/>
          <p:cNvSpPr/>
          <p:nvPr/>
        </p:nvSpPr>
        <p:spPr>
          <a:xfrm>
            <a:off x="9229330" y="366388"/>
            <a:ext cx="995082" cy="726141"/>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
                <a:rot lat="0" lon="0" rev="15600000"/>
              </a:lightRig>
            </a:scene3d>
            <a:sp3d extrusionH="57150" prstMaterial="softEdge">
              <a:bevelT w="25400" h="38100"/>
            </a:sp3d>
          </a:bodyPr>
          <a:lstStyle/>
          <a:p>
            <a:pPr algn="ctr" eaLnBrk="0" hangingPunct="0">
              <a:defRPr/>
            </a:pPr>
            <a:r>
              <a:rPr lang="en-US" sz="2000" b="1">
                <a:ln/>
                <a:solidFill>
                  <a:srgbClr val="FF0000"/>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2</a:t>
            </a:r>
          </a:p>
        </p:txBody>
      </p:sp>
      <p:sp>
        <p:nvSpPr>
          <p:cNvPr id="8" name="Oval 7"/>
          <p:cNvSpPr/>
          <p:nvPr/>
        </p:nvSpPr>
        <p:spPr>
          <a:xfrm>
            <a:off x="9229330" y="366388"/>
            <a:ext cx="995082" cy="726141"/>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
                <a:rot lat="0" lon="0" rev="15600000"/>
              </a:lightRig>
            </a:scene3d>
            <a:sp3d extrusionH="57150" prstMaterial="softEdge">
              <a:bevelT w="25400" h="38100"/>
            </a:sp3d>
          </a:bodyPr>
          <a:lstStyle/>
          <a:p>
            <a:pPr algn="ctr" eaLnBrk="0" hangingPunct="0">
              <a:defRPr/>
            </a:pPr>
            <a:r>
              <a:rPr lang="en-US" sz="2000" b="1">
                <a:ln/>
                <a:solidFill>
                  <a:srgbClr val="FF0000"/>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1</a:t>
            </a:r>
          </a:p>
        </p:txBody>
      </p:sp>
      <p:pic>
        <p:nvPicPr>
          <p:cNvPr id="9" name="Picture 8"/>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5357" t="21859" r="20525" b="18729"/>
          <a:stretch/>
        </p:blipFill>
        <p:spPr>
          <a:xfrm>
            <a:off x="8915401" y="114135"/>
            <a:ext cx="1523999" cy="1230644"/>
          </a:xfrm>
          <a:prstGeom prst="rect">
            <a:avLst/>
          </a:prstGeom>
        </p:spPr>
      </p:pic>
    </p:spTree>
    <p:extLst>
      <p:ext uri="{BB962C8B-B14F-4D97-AF65-F5344CB8AC3E}">
        <p14:creationId xmlns:p14="http://schemas.microsoft.com/office/powerpoint/2010/main" val="165272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xit" presetSubtype="0" fill="hold" nodeType="clickEffect">
                                  <p:stCondLst>
                                    <p:cond delay="0"/>
                                  </p:stCondLst>
                                  <p:childTnLst>
                                    <p:anim calcmode="lin" valueType="num">
                                      <p:cBhvr>
                                        <p:cTn id="13" dur="1000"/>
                                        <p:tgtEl>
                                          <p:spTgt spid="9"/>
                                        </p:tgtEl>
                                        <p:attrNameLst>
                                          <p:attrName>ppt_w</p:attrName>
                                        </p:attrNameLst>
                                      </p:cBhvr>
                                      <p:tavLst>
                                        <p:tav tm="0">
                                          <p:val>
                                            <p:strVal val="ppt_w"/>
                                          </p:val>
                                        </p:tav>
                                        <p:tav tm="100000">
                                          <p:val>
                                            <p:fltVal val="0"/>
                                          </p:val>
                                        </p:tav>
                                      </p:tavLst>
                                    </p:anim>
                                    <p:anim calcmode="lin" valueType="num">
                                      <p:cBhvr>
                                        <p:cTn id="14" dur="1000"/>
                                        <p:tgtEl>
                                          <p:spTgt spid="9"/>
                                        </p:tgtEl>
                                        <p:attrNameLst>
                                          <p:attrName>ppt_h</p:attrName>
                                        </p:attrNameLst>
                                      </p:cBhvr>
                                      <p:tavLst>
                                        <p:tav tm="0">
                                          <p:val>
                                            <p:strVal val="ppt_h"/>
                                          </p:val>
                                        </p:tav>
                                        <p:tav tm="100000">
                                          <p:val>
                                            <p:fltVal val="0"/>
                                          </p:val>
                                        </p:tav>
                                      </p:tavLst>
                                    </p:anim>
                                    <p:anim calcmode="lin" valueType="num">
                                      <p:cBhvr>
                                        <p:cTn id="15" dur="1000"/>
                                        <p:tgtEl>
                                          <p:spTgt spid="9"/>
                                        </p:tgtEl>
                                        <p:attrNameLst>
                                          <p:attrName>style.rotation</p:attrName>
                                        </p:attrNameLst>
                                      </p:cBhvr>
                                      <p:tavLst>
                                        <p:tav tm="0">
                                          <p:val>
                                            <p:fltVal val="0"/>
                                          </p:val>
                                        </p:tav>
                                        <p:tav tm="100000">
                                          <p:val>
                                            <p:fltVal val="90"/>
                                          </p:val>
                                        </p:tav>
                                      </p:tavLst>
                                    </p:anim>
                                    <p:animEffect transition="out" filter="fade">
                                      <p:cBhvr>
                                        <p:cTn id="16" dur="1000"/>
                                        <p:tgtEl>
                                          <p:spTgt spid="9"/>
                                        </p:tgtEl>
                                      </p:cBhvr>
                                    </p:animEffect>
                                    <p:set>
                                      <p:cBhvr>
                                        <p:cTn id="17" dur="1" fill="hold">
                                          <p:stCondLst>
                                            <p:cond delay="999"/>
                                          </p:stCondLst>
                                        </p:cTn>
                                        <p:tgtEl>
                                          <p:spTgt spid="9"/>
                                        </p:tgtEl>
                                        <p:attrNameLst>
                                          <p:attrName>style.visibility</p:attrName>
                                        </p:attrNameLst>
                                      </p:cBhvr>
                                      <p:to>
                                        <p:strVal val="hidden"/>
                                      </p:to>
                                    </p:set>
                                  </p:childTnLst>
                                </p:cTn>
                              </p:par>
                            </p:childTnLst>
                          </p:cTn>
                        </p:par>
                        <p:par>
                          <p:cTn id="18" fill="hold">
                            <p:stCondLst>
                              <p:cond delay="1000"/>
                            </p:stCondLst>
                            <p:childTnLst>
                              <p:par>
                                <p:cTn id="19" presetID="10" presetClass="exit" presetSubtype="0" fill="hold" nodeType="afterEffect">
                                  <p:stCondLst>
                                    <p:cond delay="0"/>
                                  </p:stCondLst>
                                  <p:childTnLst>
                                    <p:animEffect transition="out" filter="fade">
                                      <p:cBhvr>
                                        <p:cTn id="20" dur="1500"/>
                                        <p:tgtEl>
                                          <p:spTgt spid="8"/>
                                        </p:tgtEl>
                                      </p:cBhvr>
                                    </p:animEffect>
                                    <p:set>
                                      <p:cBhvr>
                                        <p:cTn id="21" dur="1" fill="hold">
                                          <p:stCondLst>
                                            <p:cond delay="1499"/>
                                          </p:stCondLst>
                                        </p:cTn>
                                        <p:tgtEl>
                                          <p:spTgt spid="8"/>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lick.wav"/>
                                        </p:tgtEl>
                                      </p:cMediaNode>
                                    </p:audio>
                                  </p:subTnLst>
                                </p:cTn>
                              </p:par>
                            </p:childTnLst>
                          </p:cTn>
                        </p:par>
                        <p:par>
                          <p:cTn id="22" fill="hold">
                            <p:stCondLst>
                              <p:cond delay="2500"/>
                            </p:stCondLst>
                            <p:childTnLst>
                              <p:par>
                                <p:cTn id="23" presetID="10" presetClass="exit" presetSubtype="0" fill="hold" nodeType="afterEffect">
                                  <p:stCondLst>
                                    <p:cond delay="0"/>
                                  </p:stCondLst>
                                  <p:childTnLst>
                                    <p:animEffect transition="out" filter="fade">
                                      <p:cBhvr>
                                        <p:cTn id="24" dur="1500"/>
                                        <p:tgtEl>
                                          <p:spTgt spid="7"/>
                                        </p:tgtEl>
                                      </p:cBhvr>
                                    </p:animEffect>
                                    <p:set>
                                      <p:cBhvr>
                                        <p:cTn id="25" dur="1" fill="hold">
                                          <p:stCondLst>
                                            <p:cond delay="1499"/>
                                          </p:stCondLst>
                                        </p:cTn>
                                        <p:tgtEl>
                                          <p:spTgt spid="7"/>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par>
                          <p:cTn id="26" fill="hold">
                            <p:stCondLst>
                              <p:cond delay="4000"/>
                            </p:stCondLst>
                            <p:childTnLst>
                              <p:par>
                                <p:cTn id="27" presetID="10" presetClass="exit" presetSubtype="0" fill="hold" nodeType="afterEffect">
                                  <p:stCondLst>
                                    <p:cond delay="0"/>
                                  </p:stCondLst>
                                  <p:childTnLst>
                                    <p:animEffect transition="out" filter="fade">
                                      <p:cBhvr>
                                        <p:cTn id="28" dur="1500"/>
                                        <p:tgtEl>
                                          <p:spTgt spid="6"/>
                                        </p:tgtEl>
                                      </p:cBhvr>
                                    </p:animEffect>
                                    <p:set>
                                      <p:cBhvr>
                                        <p:cTn id="29" dur="1" fill="hold">
                                          <p:stCondLst>
                                            <p:cond delay="1499"/>
                                          </p:stCondLst>
                                        </p:cTn>
                                        <p:tgtEl>
                                          <p:spTgt spid="6"/>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3" name="hammer.wav"/>
                                        </p:tgtEl>
                                      </p:cMediaNode>
                                    </p:audio>
                                  </p:subTnLst>
                                </p:cTn>
                              </p:par>
                            </p:childTnLst>
                          </p:cTn>
                        </p:par>
                      </p:childTnLst>
                    </p:cTn>
                  </p:par>
                  <p:par>
                    <p:cTn id="30" fill="hold">
                      <p:stCondLst>
                        <p:cond delay="indefinite"/>
                      </p:stCondLst>
                      <p:childTnLst>
                        <p:par>
                          <p:cTn id="31" fill="hold">
                            <p:stCondLst>
                              <p:cond delay="0"/>
                            </p:stCondLst>
                            <p:childTnLst>
                              <p:par>
                                <p:cTn id="32" presetID="16" presetClass="emph" presetSubtype="0" repeatCount="5000" fill="hold" nodeType="clickEffect">
                                  <p:stCondLst>
                                    <p:cond delay="0"/>
                                  </p:stCondLst>
                                  <p:iterate type="lt">
                                    <p:tmPct val="4000"/>
                                  </p:iterate>
                                  <p:childTnLst>
                                    <p:set>
                                      <p:cBhvr override="childStyle">
                                        <p:cTn id="33" dur="500" fill="hold"/>
                                        <p:tgtEl>
                                          <p:spTgt spid="2">
                                            <p:txEl>
                                              <p:pRg st="1" end="1"/>
                                            </p:txEl>
                                          </p:spTgt>
                                        </p:tgtEl>
                                        <p:attrNameLst>
                                          <p:attrName>style.color</p:attrName>
                                        </p:attrNameLst>
                                      </p:cBhvr>
                                      <p:to>
                                        <p:clrVal>
                                          <a:schemeClr val="accent2"/>
                                        </p:clrVal>
                                      </p:to>
                                    </p:set>
                                    <p:set>
                                      <p:cBhvr>
                                        <p:cTn id="34" dur="500" fill="hold"/>
                                        <p:tgtEl>
                                          <p:spTgt spid="2">
                                            <p:txEl>
                                              <p:pRg st="1" end="1"/>
                                            </p:txEl>
                                          </p:spTgt>
                                        </p:tgtEl>
                                        <p:attrNameLst>
                                          <p:attrName>fillcolor</p:attrName>
                                        </p:attrNameLst>
                                      </p:cBhvr>
                                      <p:to>
                                        <p:clrVal>
                                          <a:schemeClr val="accent2"/>
                                        </p:clrVal>
                                      </p:to>
                                    </p:set>
                                    <p:set>
                                      <p:cBhvr>
                                        <p:cTn id="35" dur="500" fill="hold"/>
                                        <p:tgtEl>
                                          <p:spTgt spid="2">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70856" y="414338"/>
            <a:ext cx="8229600" cy="1143000"/>
          </a:xfrm>
        </p:spPr>
        <p:txBody>
          <a:bodyPr/>
          <a:lstStyle/>
          <a:p>
            <a:r>
              <a:rPr lang="vi-VN" b="1">
                <a:solidFill>
                  <a:srgbClr val="FF0000"/>
                </a:solidFill>
              </a:rPr>
              <a:t>NỘI DUNG</a:t>
            </a:r>
            <a:endParaRPr lang="en-US" b="1">
              <a:solidFill>
                <a:srgbClr val="FF0000"/>
              </a:solidFill>
            </a:endParaRPr>
          </a:p>
        </p:txBody>
      </p:sp>
      <p:sp>
        <p:nvSpPr>
          <p:cNvPr id="3" name="Content Placeholder 2"/>
          <p:cNvSpPr>
            <a:spLocks noGrp="1"/>
          </p:cNvSpPr>
          <p:nvPr>
            <p:ph idx="4294967295"/>
          </p:nvPr>
        </p:nvSpPr>
        <p:spPr>
          <a:xfrm>
            <a:off x="695400" y="2060575"/>
            <a:ext cx="10801200" cy="1081088"/>
          </a:xfrm>
        </p:spPr>
        <p:style>
          <a:lnRef idx="2">
            <a:schemeClr val="accent5"/>
          </a:lnRef>
          <a:fillRef idx="1">
            <a:schemeClr val="lt1"/>
          </a:fillRef>
          <a:effectRef idx="0">
            <a:schemeClr val="accent5"/>
          </a:effectRef>
          <a:fontRef idx="minor">
            <a:schemeClr val="dk1"/>
          </a:fontRef>
        </p:style>
        <p:txBody>
          <a:bodyPr/>
          <a:lstStyle/>
          <a:p>
            <a:pPr marL="0" indent="0">
              <a:buNone/>
            </a:pPr>
            <a:r>
              <a:rPr lang="vi-VN" b="1" i="1" dirty="0"/>
              <a:t>Hoạt động 1. </a:t>
            </a:r>
            <a:r>
              <a:rPr lang="vi-VN" b="1" i="1" dirty="0">
                <a:solidFill>
                  <a:srgbClr val="0070C0"/>
                </a:solidFill>
              </a:rPr>
              <a:t>Tìm hiểu về quốc gia Liên Bang Nga</a:t>
            </a:r>
            <a:endParaRPr lang="en-US" b="1" i="1" dirty="0">
              <a:solidFill>
                <a:srgbClr val="0070C0"/>
              </a:solidFill>
            </a:endParaRPr>
          </a:p>
        </p:txBody>
      </p:sp>
      <p:sp>
        <p:nvSpPr>
          <p:cNvPr id="4" name="Content Placeholder 2"/>
          <p:cNvSpPr txBox="1">
            <a:spLocks/>
          </p:cNvSpPr>
          <p:nvPr/>
        </p:nvSpPr>
        <p:spPr>
          <a:xfrm>
            <a:off x="695400" y="3717032"/>
            <a:ext cx="10801200" cy="1080120"/>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b="1" i="1" dirty="0"/>
              <a:t>Hoạt động 2. </a:t>
            </a:r>
            <a:r>
              <a:rPr lang="vi-VN" b="1" i="1" dirty="0">
                <a:solidFill>
                  <a:srgbClr val="0070C0"/>
                </a:solidFill>
              </a:rPr>
              <a:t>Tìm hiểu về nước Pháp</a:t>
            </a:r>
            <a:endParaRPr lang="en-US" b="1" i="1" dirty="0">
              <a:solidFill>
                <a:srgbClr val="0070C0"/>
              </a:solidFill>
            </a:endParaRPr>
          </a:p>
        </p:txBody>
      </p:sp>
    </p:spTree>
    <p:extLst>
      <p:ext uri="{BB962C8B-B14F-4D97-AF65-F5344CB8AC3E}">
        <p14:creationId xmlns:p14="http://schemas.microsoft.com/office/powerpoint/2010/main" val="77292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barn(inVertical)">
                                      <p:cBhvr>
                                        <p:cTn id="14" dur="50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arn(inVertical)">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4000" r="-4000"/>
          </a:stretch>
        </a:blipFill>
        <a:effectLst/>
      </p:bgPr>
    </p:bg>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559496" y="188641"/>
            <a:ext cx="9108504" cy="769441"/>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000" b="1">
                <a:solidFill>
                  <a:schemeClr val="tx1"/>
                </a:solidFill>
                <a:latin typeface="Arial" charset="0"/>
                <a:cs typeface="Arial" charset="0"/>
              </a:defRPr>
            </a:lvl1pPr>
            <a:lvl2pPr marL="742950" indent="-285750">
              <a:defRPr sz="2000" b="1">
                <a:solidFill>
                  <a:schemeClr val="tx1"/>
                </a:solidFill>
                <a:latin typeface="Arial" charset="0"/>
                <a:cs typeface="Arial" charset="0"/>
              </a:defRPr>
            </a:lvl2pPr>
            <a:lvl3pPr marL="1143000" indent="-228600">
              <a:defRPr sz="2000" b="1">
                <a:solidFill>
                  <a:schemeClr val="tx1"/>
                </a:solidFill>
                <a:latin typeface="Arial" charset="0"/>
                <a:cs typeface="Arial" charset="0"/>
              </a:defRPr>
            </a:lvl3pPr>
            <a:lvl4pPr marL="1600200" indent="-228600">
              <a:defRPr sz="2000" b="1">
                <a:solidFill>
                  <a:schemeClr val="tx1"/>
                </a:solidFill>
                <a:latin typeface="Arial" charset="0"/>
                <a:cs typeface="Arial" charset="0"/>
              </a:defRPr>
            </a:lvl4pPr>
            <a:lvl5pPr marL="2057400" indent="-22860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eaLnBrk="1" hangingPunct="1">
              <a:spcBef>
                <a:spcPct val="50000"/>
              </a:spcBef>
            </a:pPr>
            <a:r>
              <a:rPr lang="en-US" sz="4400">
                <a:solidFill>
                  <a:srgbClr val="FF0000"/>
                </a:solidFill>
                <a:latin typeface="Times New Roman" pitchFamily="18" charset="0"/>
                <a:cs typeface="Times New Roman" pitchFamily="18" charset="0"/>
              </a:rPr>
              <a:t>Chọn câu trả lời đúng</a:t>
            </a:r>
            <a:r>
              <a:rPr lang="vi-VN" sz="4400">
                <a:solidFill>
                  <a:srgbClr val="FF0000"/>
                </a:solidFill>
                <a:latin typeface="Times New Roman" pitchFamily="18" charset="0"/>
                <a:cs typeface="Times New Roman" pitchFamily="18" charset="0"/>
              </a:rPr>
              <a:t> nhất</a:t>
            </a:r>
            <a:endParaRPr lang="en-US" sz="4400">
              <a:solidFill>
                <a:srgbClr val="FF0000"/>
              </a:solidFill>
              <a:latin typeface="Times New Roman" pitchFamily="18" charset="0"/>
              <a:cs typeface="Times New Roman" pitchFamily="18" charset="0"/>
            </a:endParaRPr>
          </a:p>
        </p:txBody>
      </p:sp>
      <p:sp>
        <p:nvSpPr>
          <p:cNvPr id="3" name="AutoShape 2" descr="Mẫu Kỹ Sư. | Vector,PSD &amp; PNG Tải Miễn phí - Pikbes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5" descr="FLOWRBO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4000" y="5997228"/>
            <a:ext cx="1600200" cy="779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FLOWRBO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5997228"/>
            <a:ext cx="1600200" cy="779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FLOWRBO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97228"/>
            <a:ext cx="1600200" cy="779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FLOWRBO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5800" y="5997228"/>
            <a:ext cx="1600200" cy="779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descr="FLOWRBO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1800" y="5997228"/>
            <a:ext cx="1600200" cy="779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FLOWRBO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5997228"/>
            <a:ext cx="1600200" cy="779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1"/>
          <p:cNvSpPr txBox="1">
            <a:spLocks noChangeArrowheads="1"/>
          </p:cNvSpPr>
          <p:nvPr/>
        </p:nvSpPr>
        <p:spPr bwMode="auto">
          <a:xfrm>
            <a:off x="2207568" y="980728"/>
            <a:ext cx="7848600" cy="5016500"/>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000" b="1">
                <a:solidFill>
                  <a:schemeClr val="tx1"/>
                </a:solidFill>
                <a:latin typeface="Arial" charset="0"/>
                <a:cs typeface="Arial" charset="0"/>
              </a:defRPr>
            </a:lvl1pPr>
            <a:lvl2pPr marL="742950" indent="-285750">
              <a:defRPr sz="2000" b="1">
                <a:solidFill>
                  <a:schemeClr val="tx1"/>
                </a:solidFill>
                <a:latin typeface="Arial" charset="0"/>
                <a:cs typeface="Arial" charset="0"/>
              </a:defRPr>
            </a:lvl2pPr>
            <a:lvl3pPr marL="1143000" indent="-228600">
              <a:defRPr sz="2000" b="1">
                <a:solidFill>
                  <a:schemeClr val="tx1"/>
                </a:solidFill>
                <a:latin typeface="Arial" charset="0"/>
                <a:cs typeface="Arial" charset="0"/>
              </a:defRPr>
            </a:lvl3pPr>
            <a:lvl4pPr marL="1600200" indent="-228600">
              <a:defRPr sz="2000" b="1">
                <a:solidFill>
                  <a:schemeClr val="tx1"/>
                </a:solidFill>
                <a:latin typeface="Arial" charset="0"/>
                <a:cs typeface="Arial" charset="0"/>
              </a:defRPr>
            </a:lvl4pPr>
            <a:lvl5pPr marL="2057400" indent="-22860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eaLnBrk="1" hangingPunct="1">
              <a:spcBef>
                <a:spcPct val="50000"/>
              </a:spcBef>
            </a:pPr>
            <a:r>
              <a:rPr lang="en-US" sz="4000" u="sng">
                <a:solidFill>
                  <a:srgbClr val="0000CC"/>
                </a:solidFill>
                <a:latin typeface="Times New Roman" pitchFamily="18" charset="0"/>
                <a:cs typeface="Times New Roman" pitchFamily="18" charset="0"/>
              </a:rPr>
              <a:t>Câu 3</a:t>
            </a:r>
            <a:r>
              <a:rPr lang="en-US" sz="4000">
                <a:solidFill>
                  <a:srgbClr val="0000CC"/>
                </a:solidFill>
                <a:latin typeface="Times New Roman" pitchFamily="18" charset="0"/>
                <a:cs typeface="Times New Roman" pitchFamily="18" charset="0"/>
              </a:rPr>
              <a:t>: Nước Pháp có khí hậu ôn hòa do ảnh hưởng của:</a:t>
            </a:r>
          </a:p>
          <a:p>
            <a:pPr eaLnBrk="1" hangingPunct="1">
              <a:spcBef>
                <a:spcPct val="50000"/>
              </a:spcBef>
            </a:pPr>
            <a:r>
              <a:rPr lang="en-US" sz="4000">
                <a:latin typeface="Times New Roman" pitchFamily="18" charset="0"/>
                <a:cs typeface="Times New Roman" pitchFamily="18" charset="0"/>
              </a:rPr>
              <a:t>a/ Gió mùa.</a:t>
            </a:r>
          </a:p>
          <a:p>
            <a:pPr eaLnBrk="1" hangingPunct="1">
              <a:spcBef>
                <a:spcPct val="50000"/>
              </a:spcBef>
            </a:pPr>
            <a:r>
              <a:rPr lang="en-US" sz="4000">
                <a:latin typeface="Times New Roman" pitchFamily="18" charset="0"/>
                <a:cs typeface="Times New Roman" pitchFamily="18" charset="0"/>
              </a:rPr>
              <a:t>b/ Biển.</a:t>
            </a:r>
          </a:p>
          <a:p>
            <a:pPr eaLnBrk="1" hangingPunct="1">
              <a:spcBef>
                <a:spcPct val="50000"/>
              </a:spcBef>
            </a:pPr>
            <a:r>
              <a:rPr lang="en-US" sz="4000">
                <a:latin typeface="Times New Roman" pitchFamily="18" charset="0"/>
                <a:cs typeface="Times New Roman" pitchFamily="18" charset="0"/>
              </a:rPr>
              <a:t>c/ Lãnh thổ nằm sâu trong lục địa.</a:t>
            </a:r>
          </a:p>
          <a:p>
            <a:pPr eaLnBrk="1" hangingPunct="1">
              <a:spcBef>
                <a:spcPct val="50000"/>
              </a:spcBef>
            </a:pPr>
            <a:r>
              <a:rPr lang="en-US" sz="4000">
                <a:latin typeface="Times New Roman" pitchFamily="18" charset="0"/>
                <a:cs typeface="Times New Roman" pitchFamily="18" charset="0"/>
              </a:rPr>
              <a:t>d/ Nắng nóng.</a:t>
            </a:r>
          </a:p>
        </p:txBody>
      </p:sp>
      <p:sp>
        <p:nvSpPr>
          <p:cNvPr id="22" name="AutoShape 2" descr="Mẫu Kỹ Sư. | Vector,PSD &amp; PNG Tải Miễn phí - Pikbes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Oval 22"/>
          <p:cNvSpPr/>
          <p:nvPr/>
        </p:nvSpPr>
        <p:spPr>
          <a:xfrm>
            <a:off x="9229330" y="366388"/>
            <a:ext cx="995082" cy="726141"/>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
                <a:rot lat="0" lon="0" rev="15600000"/>
              </a:lightRig>
            </a:scene3d>
            <a:sp3d extrusionH="57150" prstMaterial="softEdge">
              <a:bevelT w="25400" h="38100"/>
            </a:sp3d>
          </a:bodyPr>
          <a:lstStyle/>
          <a:p>
            <a:pPr algn="ctr" eaLnBrk="0" hangingPunct="0">
              <a:defRPr/>
            </a:pPr>
            <a:r>
              <a:rPr lang="en-US" sz="2000" b="1">
                <a:ln/>
                <a:solidFill>
                  <a:srgbClr val="FF0000"/>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HG</a:t>
            </a:r>
          </a:p>
        </p:txBody>
      </p:sp>
      <p:sp>
        <p:nvSpPr>
          <p:cNvPr id="24" name="Oval 23"/>
          <p:cNvSpPr/>
          <p:nvPr/>
        </p:nvSpPr>
        <p:spPr>
          <a:xfrm>
            <a:off x="9229330" y="366388"/>
            <a:ext cx="995082" cy="726141"/>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
                <a:rot lat="0" lon="0" rev="15600000"/>
              </a:lightRig>
            </a:scene3d>
            <a:sp3d extrusionH="57150" prstMaterial="softEdge">
              <a:bevelT w="25400" h="38100"/>
            </a:sp3d>
          </a:bodyPr>
          <a:lstStyle/>
          <a:p>
            <a:pPr algn="ctr" eaLnBrk="0" hangingPunct="0">
              <a:defRPr/>
            </a:pPr>
            <a:r>
              <a:rPr lang="en-US" sz="2000" b="1">
                <a:ln/>
                <a:solidFill>
                  <a:srgbClr val="FF0000"/>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3</a:t>
            </a:r>
          </a:p>
        </p:txBody>
      </p:sp>
      <p:sp>
        <p:nvSpPr>
          <p:cNvPr id="25" name="Oval 24"/>
          <p:cNvSpPr/>
          <p:nvPr/>
        </p:nvSpPr>
        <p:spPr>
          <a:xfrm>
            <a:off x="9229330" y="366388"/>
            <a:ext cx="995082" cy="726141"/>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
                <a:rot lat="0" lon="0" rev="15600000"/>
              </a:lightRig>
            </a:scene3d>
            <a:sp3d extrusionH="57150" prstMaterial="softEdge">
              <a:bevelT w="25400" h="38100"/>
            </a:sp3d>
          </a:bodyPr>
          <a:lstStyle/>
          <a:p>
            <a:pPr algn="ctr" eaLnBrk="0" hangingPunct="0">
              <a:defRPr/>
            </a:pPr>
            <a:r>
              <a:rPr lang="en-US" sz="2000" b="1">
                <a:ln/>
                <a:solidFill>
                  <a:srgbClr val="FF0000"/>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2</a:t>
            </a:r>
          </a:p>
        </p:txBody>
      </p:sp>
      <p:sp>
        <p:nvSpPr>
          <p:cNvPr id="26" name="Oval 25"/>
          <p:cNvSpPr/>
          <p:nvPr/>
        </p:nvSpPr>
        <p:spPr>
          <a:xfrm>
            <a:off x="9229330" y="366388"/>
            <a:ext cx="995082" cy="726141"/>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
                <a:rot lat="0" lon="0" rev="15600000"/>
              </a:lightRig>
            </a:scene3d>
            <a:sp3d extrusionH="57150" prstMaterial="softEdge">
              <a:bevelT w="25400" h="38100"/>
            </a:sp3d>
          </a:bodyPr>
          <a:lstStyle/>
          <a:p>
            <a:pPr algn="ctr" eaLnBrk="0" hangingPunct="0">
              <a:defRPr/>
            </a:pPr>
            <a:r>
              <a:rPr lang="en-US" sz="2000" b="1">
                <a:ln/>
                <a:solidFill>
                  <a:srgbClr val="FF0000"/>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1</a:t>
            </a:r>
          </a:p>
        </p:txBody>
      </p:sp>
      <p:pic>
        <p:nvPicPr>
          <p:cNvPr id="27" name="Picture 26"/>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15357" t="21859" r="20525" b="18729"/>
          <a:stretch/>
        </p:blipFill>
        <p:spPr>
          <a:xfrm>
            <a:off x="8915401" y="114135"/>
            <a:ext cx="1523999" cy="1230644"/>
          </a:xfrm>
          <a:prstGeom prst="rect">
            <a:avLst/>
          </a:prstGeom>
        </p:spPr>
      </p:pic>
    </p:spTree>
    <p:extLst>
      <p:ext uri="{BB962C8B-B14F-4D97-AF65-F5344CB8AC3E}">
        <p14:creationId xmlns:p14="http://schemas.microsoft.com/office/powerpoint/2010/main" val="348266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3)">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xit" presetSubtype="0" fill="hold" nodeType="clickEffect">
                                  <p:stCondLst>
                                    <p:cond delay="0"/>
                                  </p:stCondLst>
                                  <p:childTnLst>
                                    <p:anim calcmode="lin" valueType="num">
                                      <p:cBhvr>
                                        <p:cTn id="11" dur="1000"/>
                                        <p:tgtEl>
                                          <p:spTgt spid="27"/>
                                        </p:tgtEl>
                                        <p:attrNameLst>
                                          <p:attrName>ppt_w</p:attrName>
                                        </p:attrNameLst>
                                      </p:cBhvr>
                                      <p:tavLst>
                                        <p:tav tm="0">
                                          <p:val>
                                            <p:strVal val="ppt_w"/>
                                          </p:val>
                                        </p:tav>
                                        <p:tav tm="100000">
                                          <p:val>
                                            <p:fltVal val="0"/>
                                          </p:val>
                                        </p:tav>
                                      </p:tavLst>
                                    </p:anim>
                                    <p:anim calcmode="lin" valueType="num">
                                      <p:cBhvr>
                                        <p:cTn id="12" dur="1000"/>
                                        <p:tgtEl>
                                          <p:spTgt spid="27"/>
                                        </p:tgtEl>
                                        <p:attrNameLst>
                                          <p:attrName>ppt_h</p:attrName>
                                        </p:attrNameLst>
                                      </p:cBhvr>
                                      <p:tavLst>
                                        <p:tav tm="0">
                                          <p:val>
                                            <p:strVal val="ppt_h"/>
                                          </p:val>
                                        </p:tav>
                                        <p:tav tm="100000">
                                          <p:val>
                                            <p:fltVal val="0"/>
                                          </p:val>
                                        </p:tav>
                                      </p:tavLst>
                                    </p:anim>
                                    <p:anim calcmode="lin" valueType="num">
                                      <p:cBhvr>
                                        <p:cTn id="13" dur="1000"/>
                                        <p:tgtEl>
                                          <p:spTgt spid="27"/>
                                        </p:tgtEl>
                                        <p:attrNameLst>
                                          <p:attrName>style.rotation</p:attrName>
                                        </p:attrNameLst>
                                      </p:cBhvr>
                                      <p:tavLst>
                                        <p:tav tm="0">
                                          <p:val>
                                            <p:fltVal val="0"/>
                                          </p:val>
                                        </p:tav>
                                        <p:tav tm="100000">
                                          <p:val>
                                            <p:fltVal val="90"/>
                                          </p:val>
                                        </p:tav>
                                      </p:tavLst>
                                    </p:anim>
                                    <p:animEffect transition="out" filter="fade">
                                      <p:cBhvr>
                                        <p:cTn id="14" dur="1000"/>
                                        <p:tgtEl>
                                          <p:spTgt spid="27"/>
                                        </p:tgtEl>
                                      </p:cBhvr>
                                    </p:animEffect>
                                    <p:set>
                                      <p:cBhvr>
                                        <p:cTn id="15" dur="1" fill="hold">
                                          <p:stCondLst>
                                            <p:cond delay="999"/>
                                          </p:stCondLst>
                                        </p:cTn>
                                        <p:tgtEl>
                                          <p:spTgt spid="27"/>
                                        </p:tgtEl>
                                        <p:attrNameLst>
                                          <p:attrName>style.visibility</p:attrName>
                                        </p:attrNameLst>
                                      </p:cBhvr>
                                      <p:to>
                                        <p:strVal val="hidden"/>
                                      </p:to>
                                    </p:set>
                                  </p:childTnLst>
                                </p:cTn>
                              </p:par>
                            </p:childTnLst>
                          </p:cTn>
                        </p:par>
                        <p:par>
                          <p:cTn id="16" fill="hold">
                            <p:stCondLst>
                              <p:cond delay="1000"/>
                            </p:stCondLst>
                            <p:childTnLst>
                              <p:par>
                                <p:cTn id="17" presetID="10" presetClass="exit" presetSubtype="0" fill="hold" nodeType="afterEffect">
                                  <p:stCondLst>
                                    <p:cond delay="0"/>
                                  </p:stCondLst>
                                  <p:childTnLst>
                                    <p:animEffect transition="out" filter="fade">
                                      <p:cBhvr>
                                        <p:cTn id="18" dur="1500"/>
                                        <p:tgtEl>
                                          <p:spTgt spid="26"/>
                                        </p:tgtEl>
                                      </p:cBhvr>
                                    </p:animEffect>
                                    <p:set>
                                      <p:cBhvr>
                                        <p:cTn id="19" dur="1" fill="hold">
                                          <p:stCondLst>
                                            <p:cond delay="1499"/>
                                          </p:stCondLst>
                                        </p:cTn>
                                        <p:tgtEl>
                                          <p:spTgt spid="26"/>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0" fill="hold">
                            <p:stCondLst>
                              <p:cond delay="2500"/>
                            </p:stCondLst>
                            <p:childTnLst>
                              <p:par>
                                <p:cTn id="21" presetID="10" presetClass="exit" presetSubtype="0" fill="hold" nodeType="afterEffect">
                                  <p:stCondLst>
                                    <p:cond delay="0"/>
                                  </p:stCondLst>
                                  <p:childTnLst>
                                    <p:animEffect transition="out" filter="fade">
                                      <p:cBhvr>
                                        <p:cTn id="22" dur="1500"/>
                                        <p:tgtEl>
                                          <p:spTgt spid="25"/>
                                        </p:tgtEl>
                                      </p:cBhvr>
                                    </p:animEffect>
                                    <p:set>
                                      <p:cBhvr>
                                        <p:cTn id="23" dur="1" fill="hold">
                                          <p:stCondLst>
                                            <p:cond delay="1499"/>
                                          </p:stCondLst>
                                        </p:cTn>
                                        <p:tgtEl>
                                          <p:spTgt spid="25"/>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par>
                          <p:cTn id="24" fill="hold">
                            <p:stCondLst>
                              <p:cond delay="4000"/>
                            </p:stCondLst>
                            <p:childTnLst>
                              <p:par>
                                <p:cTn id="25" presetID="10" presetClass="exit" presetSubtype="0" fill="hold" nodeType="afterEffect">
                                  <p:stCondLst>
                                    <p:cond delay="0"/>
                                  </p:stCondLst>
                                  <p:childTnLst>
                                    <p:animEffect transition="out" filter="fade">
                                      <p:cBhvr>
                                        <p:cTn id="26" dur="1500"/>
                                        <p:tgtEl>
                                          <p:spTgt spid="24"/>
                                        </p:tgtEl>
                                      </p:cBhvr>
                                    </p:animEffect>
                                    <p:set>
                                      <p:cBhvr>
                                        <p:cTn id="27" dur="1" fill="hold">
                                          <p:stCondLst>
                                            <p:cond delay="1499"/>
                                          </p:stCondLst>
                                        </p:cTn>
                                        <p:tgtEl>
                                          <p:spTgt spid="2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hammer.wav"/>
                                        </p:tgtEl>
                                      </p:cMediaNode>
                                    </p:audio>
                                  </p:subTnLst>
                                </p:cTn>
                              </p:par>
                            </p:childTnLst>
                          </p:cTn>
                        </p:par>
                      </p:childTnLst>
                    </p:cTn>
                  </p:par>
                  <p:par>
                    <p:cTn id="28" fill="hold">
                      <p:stCondLst>
                        <p:cond delay="indefinite"/>
                      </p:stCondLst>
                      <p:childTnLst>
                        <p:par>
                          <p:cTn id="29" fill="hold">
                            <p:stCondLst>
                              <p:cond delay="0"/>
                            </p:stCondLst>
                            <p:childTnLst>
                              <p:par>
                                <p:cTn id="30" presetID="3" presetClass="emph" presetSubtype="2" fill="hold" nodeType="clickEffect">
                                  <p:stCondLst>
                                    <p:cond delay="0"/>
                                  </p:stCondLst>
                                  <p:iterate type="lt">
                                    <p:tmPct val="0"/>
                                  </p:iterate>
                                  <p:childTnLst>
                                    <p:animClr clrSpc="rgb" dir="cw">
                                      <p:cBhvr override="childStyle">
                                        <p:cTn id="31" dur="2000" fill="hold"/>
                                        <p:tgtEl>
                                          <p:spTgt spid="15">
                                            <p:txEl>
                                              <p:pRg st="2" end="2"/>
                                            </p:txEl>
                                          </p:spTgt>
                                        </p:tgtEl>
                                        <p:attrNameLst>
                                          <p:attrName>style.color</p:attrName>
                                        </p:attrNameLst>
                                      </p:cBhvr>
                                      <p:to>
                                        <a:schemeClr val="accent2"/>
                                      </p:to>
                                    </p:animClr>
                                  </p:childTnLst>
                                </p:cTn>
                              </p:par>
                            </p:childTnLst>
                          </p:cTn>
                        </p:par>
                      </p:childTnLst>
                    </p:cTn>
                  </p:par>
                  <p:par>
                    <p:cTn id="32" fill="hold">
                      <p:stCondLst>
                        <p:cond delay="indefinite"/>
                      </p:stCondLst>
                      <p:childTnLst>
                        <p:par>
                          <p:cTn id="33" fill="hold">
                            <p:stCondLst>
                              <p:cond delay="0"/>
                            </p:stCondLst>
                            <p:childTnLst>
                              <p:par>
                                <p:cTn id="34" presetID="34" presetClass="emph" presetSubtype="0" repeatCount="5000" fill="hold" nodeType="clickEffect">
                                  <p:stCondLst>
                                    <p:cond delay="0"/>
                                  </p:stCondLst>
                                  <p:iterate type="lt">
                                    <p:tmPct val="10000"/>
                                  </p:iterate>
                                  <p:childTnLst>
                                    <p:animMotion origin="layout" path="M 0.0 0.0 L 0.0 -0.07213" pathEditMode="relative" ptsTypes="">
                                      <p:cBhvr>
                                        <p:cTn id="35" dur="250" accel="50000" decel="50000" autoRev="1" fill="hold">
                                          <p:stCondLst>
                                            <p:cond delay="0"/>
                                          </p:stCondLst>
                                        </p:cTn>
                                        <p:tgtEl>
                                          <p:spTgt spid="15">
                                            <p:txEl>
                                              <p:pRg st="2" end="2"/>
                                            </p:txEl>
                                          </p:spTgt>
                                        </p:tgtEl>
                                        <p:attrNameLst>
                                          <p:attrName>ppt_x</p:attrName>
                                          <p:attrName>ppt_y</p:attrName>
                                        </p:attrNameLst>
                                      </p:cBhvr>
                                    </p:animMotion>
                                    <p:animRot by="1500000">
                                      <p:cBhvr>
                                        <p:cTn id="36" dur="125" fill="hold">
                                          <p:stCondLst>
                                            <p:cond delay="0"/>
                                          </p:stCondLst>
                                        </p:cTn>
                                        <p:tgtEl>
                                          <p:spTgt spid="15">
                                            <p:txEl>
                                              <p:pRg st="2" end="2"/>
                                            </p:txEl>
                                          </p:spTgt>
                                        </p:tgtEl>
                                        <p:attrNameLst>
                                          <p:attrName>r</p:attrName>
                                        </p:attrNameLst>
                                      </p:cBhvr>
                                    </p:animRot>
                                    <p:animRot by="-1500000">
                                      <p:cBhvr>
                                        <p:cTn id="37" dur="125" fill="hold">
                                          <p:stCondLst>
                                            <p:cond delay="125"/>
                                          </p:stCondLst>
                                        </p:cTn>
                                        <p:tgtEl>
                                          <p:spTgt spid="15">
                                            <p:txEl>
                                              <p:pRg st="2" end="2"/>
                                            </p:txEl>
                                          </p:spTgt>
                                        </p:tgtEl>
                                        <p:attrNameLst>
                                          <p:attrName>r</p:attrName>
                                        </p:attrNameLst>
                                      </p:cBhvr>
                                    </p:animRot>
                                    <p:animRot by="-1500000">
                                      <p:cBhvr>
                                        <p:cTn id="38" dur="125" fill="hold">
                                          <p:stCondLst>
                                            <p:cond delay="250"/>
                                          </p:stCondLst>
                                        </p:cTn>
                                        <p:tgtEl>
                                          <p:spTgt spid="15">
                                            <p:txEl>
                                              <p:pRg st="2" end="2"/>
                                            </p:txEl>
                                          </p:spTgt>
                                        </p:tgtEl>
                                        <p:attrNameLst>
                                          <p:attrName>r</p:attrName>
                                        </p:attrNameLst>
                                      </p:cBhvr>
                                    </p:animRot>
                                    <p:animRot by="1500000">
                                      <p:cBhvr>
                                        <p:cTn id="39" dur="125" fill="hold">
                                          <p:stCondLst>
                                            <p:cond delay="375"/>
                                          </p:stCondLst>
                                        </p:cTn>
                                        <p:tgtEl>
                                          <p:spTgt spid="15">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4000" r="-4000"/>
          </a:stretch>
        </a:blipFill>
        <a:effectLst/>
      </p:bgPr>
    </p:bg>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559496" y="188641"/>
            <a:ext cx="9108504" cy="769441"/>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000" b="1">
                <a:solidFill>
                  <a:schemeClr val="tx1"/>
                </a:solidFill>
                <a:latin typeface="Arial" charset="0"/>
                <a:cs typeface="Arial" charset="0"/>
              </a:defRPr>
            </a:lvl1pPr>
            <a:lvl2pPr marL="742950" indent="-285750">
              <a:defRPr sz="2000" b="1">
                <a:solidFill>
                  <a:schemeClr val="tx1"/>
                </a:solidFill>
                <a:latin typeface="Arial" charset="0"/>
                <a:cs typeface="Arial" charset="0"/>
              </a:defRPr>
            </a:lvl2pPr>
            <a:lvl3pPr marL="1143000" indent="-228600">
              <a:defRPr sz="2000" b="1">
                <a:solidFill>
                  <a:schemeClr val="tx1"/>
                </a:solidFill>
                <a:latin typeface="Arial" charset="0"/>
                <a:cs typeface="Arial" charset="0"/>
              </a:defRPr>
            </a:lvl3pPr>
            <a:lvl4pPr marL="1600200" indent="-228600">
              <a:defRPr sz="2000" b="1">
                <a:solidFill>
                  <a:schemeClr val="tx1"/>
                </a:solidFill>
                <a:latin typeface="Arial" charset="0"/>
                <a:cs typeface="Arial" charset="0"/>
              </a:defRPr>
            </a:lvl4pPr>
            <a:lvl5pPr marL="2057400" indent="-22860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eaLnBrk="1" hangingPunct="1">
              <a:spcBef>
                <a:spcPct val="50000"/>
              </a:spcBef>
            </a:pPr>
            <a:r>
              <a:rPr lang="en-US" sz="4400">
                <a:solidFill>
                  <a:srgbClr val="FF0000"/>
                </a:solidFill>
                <a:latin typeface="Times New Roman" pitchFamily="18" charset="0"/>
                <a:cs typeface="Times New Roman" pitchFamily="18" charset="0"/>
              </a:rPr>
              <a:t>Chọn câu trả lời đúng</a:t>
            </a:r>
            <a:r>
              <a:rPr lang="vi-VN" sz="4400">
                <a:solidFill>
                  <a:srgbClr val="FF0000"/>
                </a:solidFill>
                <a:latin typeface="Times New Roman" pitchFamily="18" charset="0"/>
                <a:cs typeface="Times New Roman" pitchFamily="18" charset="0"/>
              </a:rPr>
              <a:t> nhất</a:t>
            </a:r>
            <a:endParaRPr lang="en-US" sz="4400">
              <a:solidFill>
                <a:srgbClr val="FF0000"/>
              </a:solidFill>
              <a:latin typeface="Times New Roman" pitchFamily="18" charset="0"/>
              <a:cs typeface="Times New Roman" pitchFamily="18" charset="0"/>
            </a:endParaRPr>
          </a:p>
        </p:txBody>
      </p:sp>
      <p:sp>
        <p:nvSpPr>
          <p:cNvPr id="9" name="Text Box 73"/>
          <p:cNvSpPr txBox="1">
            <a:spLocks noChangeArrowheads="1"/>
          </p:cNvSpPr>
          <p:nvPr/>
        </p:nvSpPr>
        <p:spPr bwMode="auto">
          <a:xfrm>
            <a:off x="2279848" y="908720"/>
            <a:ext cx="7848600" cy="5632450"/>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000" b="1">
                <a:solidFill>
                  <a:schemeClr val="tx1"/>
                </a:solidFill>
                <a:latin typeface="Arial" charset="0"/>
                <a:cs typeface="Arial" charset="0"/>
              </a:defRPr>
            </a:lvl1pPr>
            <a:lvl2pPr marL="742950" indent="-285750">
              <a:defRPr sz="2000" b="1">
                <a:solidFill>
                  <a:schemeClr val="tx1"/>
                </a:solidFill>
                <a:latin typeface="Arial" charset="0"/>
                <a:cs typeface="Arial" charset="0"/>
              </a:defRPr>
            </a:lvl2pPr>
            <a:lvl3pPr marL="1143000" indent="-228600">
              <a:defRPr sz="2000" b="1">
                <a:solidFill>
                  <a:schemeClr val="tx1"/>
                </a:solidFill>
                <a:latin typeface="Arial" charset="0"/>
                <a:cs typeface="Arial" charset="0"/>
              </a:defRPr>
            </a:lvl3pPr>
            <a:lvl4pPr marL="1600200" indent="-228600">
              <a:defRPr sz="2000" b="1">
                <a:solidFill>
                  <a:schemeClr val="tx1"/>
                </a:solidFill>
                <a:latin typeface="Arial" charset="0"/>
                <a:cs typeface="Arial" charset="0"/>
              </a:defRPr>
            </a:lvl4pPr>
            <a:lvl5pPr marL="2057400" indent="-22860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eaLnBrk="1" hangingPunct="1">
              <a:spcBef>
                <a:spcPct val="50000"/>
              </a:spcBef>
            </a:pPr>
            <a:r>
              <a:rPr lang="en-US" sz="4000" u="sng">
                <a:solidFill>
                  <a:srgbClr val="0070C0"/>
                </a:solidFill>
                <a:latin typeface="Times New Roman" pitchFamily="18" charset="0"/>
                <a:cs typeface="Times New Roman" pitchFamily="18" charset="0"/>
              </a:rPr>
              <a:t>Câu 4</a:t>
            </a:r>
            <a:r>
              <a:rPr lang="en-US" sz="4000">
                <a:solidFill>
                  <a:srgbClr val="0070C0"/>
                </a:solidFill>
                <a:latin typeface="Times New Roman" pitchFamily="18" charset="0"/>
                <a:cs typeface="Times New Roman" pitchFamily="18" charset="0"/>
              </a:rPr>
              <a:t>: Nước Pháp đã thu hút nhiều khách du lịch nhờ:</a:t>
            </a:r>
          </a:p>
          <a:p>
            <a:pPr eaLnBrk="1" hangingPunct="1">
              <a:spcBef>
                <a:spcPct val="50000"/>
              </a:spcBef>
            </a:pPr>
            <a:r>
              <a:rPr lang="en-US" sz="4000">
                <a:latin typeface="Times New Roman" pitchFamily="18" charset="0"/>
                <a:cs typeface="Times New Roman" pitchFamily="18" charset="0"/>
              </a:rPr>
              <a:t>a/ Phong cảnh tự nhiên và các công trình kiến trúc nổi tiếng.</a:t>
            </a:r>
          </a:p>
          <a:p>
            <a:pPr eaLnBrk="1" hangingPunct="1">
              <a:spcBef>
                <a:spcPct val="50000"/>
              </a:spcBef>
            </a:pPr>
            <a:r>
              <a:rPr lang="en-US" sz="4000">
                <a:latin typeface="Times New Roman" pitchFamily="18" charset="0"/>
                <a:cs typeface="Times New Roman" pitchFamily="18" charset="0"/>
              </a:rPr>
              <a:t>b/ Có các sản phẩm nổi tiếng.</a:t>
            </a:r>
          </a:p>
          <a:p>
            <a:pPr eaLnBrk="1" hangingPunct="1">
              <a:spcBef>
                <a:spcPct val="50000"/>
              </a:spcBef>
            </a:pPr>
            <a:r>
              <a:rPr lang="en-US" sz="4000">
                <a:latin typeface="Times New Roman" pitchFamily="18" charset="0"/>
                <a:cs typeface="Times New Roman" pitchFamily="18" charset="0"/>
              </a:rPr>
              <a:t>c/ Khí hậu thuận lợi.</a:t>
            </a:r>
          </a:p>
          <a:p>
            <a:pPr eaLnBrk="1" hangingPunct="1">
              <a:spcBef>
                <a:spcPct val="50000"/>
              </a:spcBef>
            </a:pPr>
            <a:r>
              <a:rPr lang="en-US" sz="4000">
                <a:latin typeface="Times New Roman" pitchFamily="18" charset="0"/>
                <a:cs typeface="Times New Roman" pitchFamily="18" charset="0"/>
              </a:rPr>
              <a:t>d/ </a:t>
            </a:r>
            <a:r>
              <a:rPr lang="vi-VN" sz="4000">
                <a:latin typeface="Times New Roman" pitchFamily="18" charset="0"/>
                <a:cs typeface="Times New Roman" pitchFamily="18" charset="0"/>
              </a:rPr>
              <a:t>Nền kinh tế phát triển.</a:t>
            </a:r>
            <a:endParaRPr lang="en-US" sz="4000">
              <a:latin typeface="Times New Roman" pitchFamily="18" charset="0"/>
              <a:cs typeface="Times New Roman" pitchFamily="18" charset="0"/>
            </a:endParaRPr>
          </a:p>
        </p:txBody>
      </p:sp>
      <p:sp>
        <p:nvSpPr>
          <p:cNvPr id="10" name="AutoShape 2" descr="Mẫu Kỹ Sư. | Vector,PSD &amp; PNG Tải Miễn phí - Pikbes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Oval 10"/>
          <p:cNvSpPr/>
          <p:nvPr/>
        </p:nvSpPr>
        <p:spPr>
          <a:xfrm>
            <a:off x="9229330" y="366388"/>
            <a:ext cx="995082" cy="726141"/>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
                <a:rot lat="0" lon="0" rev="15600000"/>
              </a:lightRig>
            </a:scene3d>
            <a:sp3d extrusionH="57150" prstMaterial="softEdge">
              <a:bevelT w="25400" h="38100"/>
            </a:sp3d>
          </a:bodyPr>
          <a:lstStyle/>
          <a:p>
            <a:pPr algn="ctr" eaLnBrk="0" hangingPunct="0">
              <a:defRPr/>
            </a:pPr>
            <a:r>
              <a:rPr lang="en-US" sz="2000" b="1">
                <a:ln/>
                <a:solidFill>
                  <a:srgbClr val="FF0000"/>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HG</a:t>
            </a:r>
          </a:p>
        </p:txBody>
      </p:sp>
      <p:sp>
        <p:nvSpPr>
          <p:cNvPr id="12" name="Oval 11"/>
          <p:cNvSpPr/>
          <p:nvPr/>
        </p:nvSpPr>
        <p:spPr>
          <a:xfrm>
            <a:off x="9229330" y="366388"/>
            <a:ext cx="995082" cy="726141"/>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
                <a:rot lat="0" lon="0" rev="15600000"/>
              </a:lightRig>
            </a:scene3d>
            <a:sp3d extrusionH="57150" prstMaterial="softEdge">
              <a:bevelT w="25400" h="38100"/>
            </a:sp3d>
          </a:bodyPr>
          <a:lstStyle/>
          <a:p>
            <a:pPr algn="ctr" eaLnBrk="0" hangingPunct="0">
              <a:defRPr/>
            </a:pPr>
            <a:r>
              <a:rPr lang="en-US" sz="2000" b="1">
                <a:ln/>
                <a:solidFill>
                  <a:srgbClr val="FF0000"/>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3</a:t>
            </a:r>
          </a:p>
        </p:txBody>
      </p:sp>
      <p:sp>
        <p:nvSpPr>
          <p:cNvPr id="13" name="Oval 12"/>
          <p:cNvSpPr/>
          <p:nvPr/>
        </p:nvSpPr>
        <p:spPr>
          <a:xfrm>
            <a:off x="9229330" y="366388"/>
            <a:ext cx="995082" cy="726141"/>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
                <a:rot lat="0" lon="0" rev="15600000"/>
              </a:lightRig>
            </a:scene3d>
            <a:sp3d extrusionH="57150" prstMaterial="softEdge">
              <a:bevelT w="25400" h="38100"/>
            </a:sp3d>
          </a:bodyPr>
          <a:lstStyle/>
          <a:p>
            <a:pPr algn="ctr" eaLnBrk="0" hangingPunct="0">
              <a:defRPr/>
            </a:pPr>
            <a:r>
              <a:rPr lang="en-US" sz="2000" b="1">
                <a:ln/>
                <a:solidFill>
                  <a:srgbClr val="FF0000"/>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2</a:t>
            </a:r>
          </a:p>
        </p:txBody>
      </p:sp>
      <p:sp>
        <p:nvSpPr>
          <p:cNvPr id="14" name="Oval 13"/>
          <p:cNvSpPr/>
          <p:nvPr/>
        </p:nvSpPr>
        <p:spPr>
          <a:xfrm>
            <a:off x="9229330" y="366388"/>
            <a:ext cx="995082" cy="726141"/>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
                <a:rot lat="0" lon="0" rev="15600000"/>
              </a:lightRig>
            </a:scene3d>
            <a:sp3d extrusionH="57150" prstMaterial="softEdge">
              <a:bevelT w="25400" h="38100"/>
            </a:sp3d>
          </a:bodyPr>
          <a:lstStyle/>
          <a:p>
            <a:pPr algn="ctr" eaLnBrk="0" hangingPunct="0">
              <a:defRPr/>
            </a:pPr>
            <a:r>
              <a:rPr lang="en-US" sz="2000" b="1">
                <a:ln/>
                <a:solidFill>
                  <a:srgbClr val="FF0000"/>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1</a:t>
            </a:r>
          </a:p>
        </p:txBody>
      </p:sp>
      <p:pic>
        <p:nvPicPr>
          <p:cNvPr id="15" name="Picture 14"/>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5357" t="21859" r="20525" b="18729"/>
          <a:stretch/>
        </p:blipFill>
        <p:spPr>
          <a:xfrm>
            <a:off x="8915401" y="114135"/>
            <a:ext cx="1523999" cy="1230644"/>
          </a:xfrm>
          <a:prstGeom prst="rect">
            <a:avLst/>
          </a:prstGeom>
        </p:spPr>
      </p:pic>
    </p:spTree>
    <p:extLst>
      <p:ext uri="{BB962C8B-B14F-4D97-AF65-F5344CB8AC3E}">
        <p14:creationId xmlns:p14="http://schemas.microsoft.com/office/powerpoint/2010/main" val="115533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3)">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xit" presetSubtype="0" fill="hold" nodeType="clickEffect">
                                  <p:stCondLst>
                                    <p:cond delay="0"/>
                                  </p:stCondLst>
                                  <p:childTnLst>
                                    <p:anim calcmode="lin" valueType="num">
                                      <p:cBhvr>
                                        <p:cTn id="11" dur="1000"/>
                                        <p:tgtEl>
                                          <p:spTgt spid="15"/>
                                        </p:tgtEl>
                                        <p:attrNameLst>
                                          <p:attrName>ppt_w</p:attrName>
                                        </p:attrNameLst>
                                      </p:cBhvr>
                                      <p:tavLst>
                                        <p:tav tm="0">
                                          <p:val>
                                            <p:strVal val="ppt_w"/>
                                          </p:val>
                                        </p:tav>
                                        <p:tav tm="100000">
                                          <p:val>
                                            <p:fltVal val="0"/>
                                          </p:val>
                                        </p:tav>
                                      </p:tavLst>
                                    </p:anim>
                                    <p:anim calcmode="lin" valueType="num">
                                      <p:cBhvr>
                                        <p:cTn id="12" dur="1000"/>
                                        <p:tgtEl>
                                          <p:spTgt spid="15"/>
                                        </p:tgtEl>
                                        <p:attrNameLst>
                                          <p:attrName>ppt_h</p:attrName>
                                        </p:attrNameLst>
                                      </p:cBhvr>
                                      <p:tavLst>
                                        <p:tav tm="0">
                                          <p:val>
                                            <p:strVal val="ppt_h"/>
                                          </p:val>
                                        </p:tav>
                                        <p:tav tm="100000">
                                          <p:val>
                                            <p:fltVal val="0"/>
                                          </p:val>
                                        </p:tav>
                                      </p:tavLst>
                                    </p:anim>
                                    <p:anim calcmode="lin" valueType="num">
                                      <p:cBhvr>
                                        <p:cTn id="13" dur="1000"/>
                                        <p:tgtEl>
                                          <p:spTgt spid="15"/>
                                        </p:tgtEl>
                                        <p:attrNameLst>
                                          <p:attrName>style.rotation</p:attrName>
                                        </p:attrNameLst>
                                      </p:cBhvr>
                                      <p:tavLst>
                                        <p:tav tm="0">
                                          <p:val>
                                            <p:fltVal val="0"/>
                                          </p:val>
                                        </p:tav>
                                        <p:tav tm="100000">
                                          <p:val>
                                            <p:fltVal val="90"/>
                                          </p:val>
                                        </p:tav>
                                      </p:tavLst>
                                    </p:anim>
                                    <p:animEffect transition="out" filter="fade">
                                      <p:cBhvr>
                                        <p:cTn id="14" dur="1000"/>
                                        <p:tgtEl>
                                          <p:spTgt spid="15"/>
                                        </p:tgtEl>
                                      </p:cBhvr>
                                    </p:animEffect>
                                    <p:set>
                                      <p:cBhvr>
                                        <p:cTn id="15" dur="1" fill="hold">
                                          <p:stCondLst>
                                            <p:cond delay="999"/>
                                          </p:stCondLst>
                                        </p:cTn>
                                        <p:tgtEl>
                                          <p:spTgt spid="15"/>
                                        </p:tgtEl>
                                        <p:attrNameLst>
                                          <p:attrName>style.visibility</p:attrName>
                                        </p:attrNameLst>
                                      </p:cBhvr>
                                      <p:to>
                                        <p:strVal val="hidden"/>
                                      </p:to>
                                    </p:set>
                                  </p:childTnLst>
                                </p:cTn>
                              </p:par>
                            </p:childTnLst>
                          </p:cTn>
                        </p:par>
                        <p:par>
                          <p:cTn id="16" fill="hold">
                            <p:stCondLst>
                              <p:cond delay="1000"/>
                            </p:stCondLst>
                            <p:childTnLst>
                              <p:par>
                                <p:cTn id="17" presetID="10" presetClass="exit" presetSubtype="0" fill="hold" nodeType="afterEffect">
                                  <p:stCondLst>
                                    <p:cond delay="0"/>
                                  </p:stCondLst>
                                  <p:childTnLst>
                                    <p:animEffect transition="out" filter="fade">
                                      <p:cBhvr>
                                        <p:cTn id="18" dur="1500"/>
                                        <p:tgtEl>
                                          <p:spTgt spid="14"/>
                                        </p:tgtEl>
                                      </p:cBhvr>
                                    </p:animEffect>
                                    <p:set>
                                      <p:cBhvr>
                                        <p:cTn id="19" dur="1" fill="hold">
                                          <p:stCondLst>
                                            <p:cond delay="1499"/>
                                          </p:stCondLst>
                                        </p:cTn>
                                        <p:tgtEl>
                                          <p:spTgt spid="14"/>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0" fill="hold">
                            <p:stCondLst>
                              <p:cond delay="2500"/>
                            </p:stCondLst>
                            <p:childTnLst>
                              <p:par>
                                <p:cTn id="21" presetID="10" presetClass="exit" presetSubtype="0" fill="hold" nodeType="afterEffect">
                                  <p:stCondLst>
                                    <p:cond delay="0"/>
                                  </p:stCondLst>
                                  <p:childTnLst>
                                    <p:animEffect transition="out" filter="fade">
                                      <p:cBhvr>
                                        <p:cTn id="22" dur="1500"/>
                                        <p:tgtEl>
                                          <p:spTgt spid="13"/>
                                        </p:tgtEl>
                                      </p:cBhvr>
                                    </p:animEffect>
                                    <p:set>
                                      <p:cBhvr>
                                        <p:cTn id="23" dur="1" fill="hold">
                                          <p:stCondLst>
                                            <p:cond delay="1499"/>
                                          </p:stCondLst>
                                        </p:cTn>
                                        <p:tgtEl>
                                          <p:spTgt spid="13"/>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par>
                          <p:cTn id="24" fill="hold">
                            <p:stCondLst>
                              <p:cond delay="4000"/>
                            </p:stCondLst>
                            <p:childTnLst>
                              <p:par>
                                <p:cTn id="25" presetID="10" presetClass="exit" presetSubtype="0" fill="hold" nodeType="afterEffect">
                                  <p:stCondLst>
                                    <p:cond delay="0"/>
                                  </p:stCondLst>
                                  <p:childTnLst>
                                    <p:animEffect transition="out" filter="fade">
                                      <p:cBhvr>
                                        <p:cTn id="26" dur="1500"/>
                                        <p:tgtEl>
                                          <p:spTgt spid="12"/>
                                        </p:tgtEl>
                                      </p:cBhvr>
                                    </p:animEffect>
                                    <p:set>
                                      <p:cBhvr>
                                        <p:cTn id="27" dur="1" fill="hold">
                                          <p:stCondLst>
                                            <p:cond delay="1499"/>
                                          </p:stCondLst>
                                        </p:cTn>
                                        <p:tgtEl>
                                          <p:spTgt spid="12"/>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hammer.wav"/>
                                        </p:tgtEl>
                                      </p:cMediaNode>
                                    </p:audio>
                                  </p:subTnLst>
                                </p:cTn>
                              </p:par>
                            </p:childTnLst>
                          </p:cTn>
                        </p:par>
                      </p:childTnLst>
                    </p:cTn>
                  </p:par>
                  <p:par>
                    <p:cTn id="28" fill="hold">
                      <p:stCondLst>
                        <p:cond delay="indefinite"/>
                      </p:stCondLst>
                      <p:childTnLst>
                        <p:par>
                          <p:cTn id="29" fill="hold">
                            <p:stCondLst>
                              <p:cond delay="0"/>
                            </p:stCondLst>
                            <p:childTnLst>
                              <p:par>
                                <p:cTn id="30" presetID="16" presetClass="emph" presetSubtype="0" fill="hold" nodeType="clickEffect">
                                  <p:stCondLst>
                                    <p:cond delay="0"/>
                                  </p:stCondLst>
                                  <p:iterate type="lt">
                                    <p:tmPct val="4000"/>
                                  </p:iterate>
                                  <p:childTnLst>
                                    <p:set>
                                      <p:cBhvr override="childStyle">
                                        <p:cTn id="31" dur="500" fill="hold"/>
                                        <p:tgtEl>
                                          <p:spTgt spid="9">
                                            <p:txEl>
                                              <p:pRg st="1" end="1"/>
                                            </p:txEl>
                                          </p:spTgt>
                                        </p:tgtEl>
                                        <p:attrNameLst>
                                          <p:attrName>style.color</p:attrName>
                                        </p:attrNameLst>
                                      </p:cBhvr>
                                      <p:to>
                                        <p:clrVal>
                                          <a:schemeClr val="accent2"/>
                                        </p:clrVal>
                                      </p:to>
                                    </p:set>
                                    <p:set>
                                      <p:cBhvr>
                                        <p:cTn id="32" dur="500" fill="hold"/>
                                        <p:tgtEl>
                                          <p:spTgt spid="9">
                                            <p:txEl>
                                              <p:pRg st="1" end="1"/>
                                            </p:txEl>
                                          </p:spTgt>
                                        </p:tgtEl>
                                        <p:attrNameLst>
                                          <p:attrName>fillcolor</p:attrName>
                                        </p:attrNameLst>
                                      </p:cBhvr>
                                      <p:to>
                                        <p:clrVal>
                                          <a:schemeClr val="accent2"/>
                                        </p:clrVal>
                                      </p:to>
                                    </p:set>
                                    <p:set>
                                      <p:cBhvr>
                                        <p:cTn id="33" dur="500" fill="hold"/>
                                        <p:tgtEl>
                                          <p:spTgt spid="9">
                                            <p:txEl>
                                              <p:pRg st="1" end="1"/>
                                            </p:txEl>
                                          </p:spTgt>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34" presetClass="emph" presetSubtype="0" repeatCount="5000" fill="hold" nodeType="clickEffect">
                                  <p:stCondLst>
                                    <p:cond delay="0"/>
                                  </p:stCondLst>
                                  <p:iterate type="lt">
                                    <p:tmPct val="10000"/>
                                  </p:iterate>
                                  <p:childTnLst>
                                    <p:animMotion origin="layout" path="M 0.0 0.0 L 0.0 -0.07213" pathEditMode="relative" ptsTypes="">
                                      <p:cBhvr>
                                        <p:cTn id="37" dur="250" accel="50000" decel="50000" autoRev="1" fill="hold">
                                          <p:stCondLst>
                                            <p:cond delay="0"/>
                                          </p:stCondLst>
                                        </p:cTn>
                                        <p:tgtEl>
                                          <p:spTgt spid="9">
                                            <p:txEl>
                                              <p:pRg st="1" end="1"/>
                                            </p:txEl>
                                          </p:spTgt>
                                        </p:tgtEl>
                                        <p:attrNameLst>
                                          <p:attrName>ppt_x</p:attrName>
                                          <p:attrName>ppt_y</p:attrName>
                                        </p:attrNameLst>
                                      </p:cBhvr>
                                    </p:animMotion>
                                    <p:animRot by="1500000">
                                      <p:cBhvr>
                                        <p:cTn id="38" dur="125" fill="hold">
                                          <p:stCondLst>
                                            <p:cond delay="0"/>
                                          </p:stCondLst>
                                        </p:cTn>
                                        <p:tgtEl>
                                          <p:spTgt spid="9">
                                            <p:txEl>
                                              <p:pRg st="1" end="1"/>
                                            </p:txEl>
                                          </p:spTgt>
                                        </p:tgtEl>
                                        <p:attrNameLst>
                                          <p:attrName>r</p:attrName>
                                        </p:attrNameLst>
                                      </p:cBhvr>
                                    </p:animRot>
                                    <p:animRot by="-1500000">
                                      <p:cBhvr>
                                        <p:cTn id="39" dur="125" fill="hold">
                                          <p:stCondLst>
                                            <p:cond delay="125"/>
                                          </p:stCondLst>
                                        </p:cTn>
                                        <p:tgtEl>
                                          <p:spTgt spid="9">
                                            <p:txEl>
                                              <p:pRg st="1" end="1"/>
                                            </p:txEl>
                                          </p:spTgt>
                                        </p:tgtEl>
                                        <p:attrNameLst>
                                          <p:attrName>r</p:attrName>
                                        </p:attrNameLst>
                                      </p:cBhvr>
                                    </p:animRot>
                                    <p:animRot by="-1500000">
                                      <p:cBhvr>
                                        <p:cTn id="40" dur="125" fill="hold">
                                          <p:stCondLst>
                                            <p:cond delay="250"/>
                                          </p:stCondLst>
                                        </p:cTn>
                                        <p:tgtEl>
                                          <p:spTgt spid="9">
                                            <p:txEl>
                                              <p:pRg st="1" end="1"/>
                                            </p:txEl>
                                          </p:spTgt>
                                        </p:tgtEl>
                                        <p:attrNameLst>
                                          <p:attrName>r</p:attrName>
                                        </p:attrNameLst>
                                      </p:cBhvr>
                                    </p:animRot>
                                    <p:animRot by="1500000">
                                      <p:cBhvr>
                                        <p:cTn id="41" dur="125" fill="hold">
                                          <p:stCondLst>
                                            <p:cond delay="375"/>
                                          </p:stCondLst>
                                        </p:cTn>
                                        <p:tgtEl>
                                          <p:spTgt spid="9">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981200" y="917848"/>
            <a:ext cx="8229600" cy="1143000"/>
          </a:xfrm>
        </p:spPr>
        <p:txBody>
          <a:bodyPr>
            <a:normAutofit/>
          </a:bodyPr>
          <a:lstStyle/>
          <a:p>
            <a:r>
              <a:rPr lang="vi-VN" sz="6000" b="1">
                <a:solidFill>
                  <a:srgbClr val="00B050"/>
                </a:solidFill>
                <a:effectLst>
                  <a:glow rad="139700">
                    <a:schemeClr val="accent3">
                      <a:satMod val="175000"/>
                      <a:alpha val="40000"/>
                    </a:schemeClr>
                  </a:glow>
                </a:effectLst>
              </a:rPr>
              <a:t>DẶN DÒ</a:t>
            </a:r>
            <a:endParaRPr lang="en-US" sz="6000" b="1">
              <a:solidFill>
                <a:srgbClr val="00B050"/>
              </a:solidFill>
              <a:effectLst>
                <a:glow rad="139700">
                  <a:schemeClr val="accent3">
                    <a:satMod val="175000"/>
                    <a:alpha val="40000"/>
                  </a:schemeClr>
                </a:glow>
              </a:effectLst>
            </a:endParaRPr>
          </a:p>
        </p:txBody>
      </p:sp>
      <p:sp>
        <p:nvSpPr>
          <p:cNvPr id="5" name="Title 3"/>
          <p:cNvSpPr txBox="1">
            <a:spLocks/>
          </p:cNvSpPr>
          <p:nvPr/>
        </p:nvSpPr>
        <p:spPr>
          <a:xfrm>
            <a:off x="1991544" y="2132856"/>
            <a:ext cx="8229600" cy="27363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just">
              <a:buFont typeface="Wingdings" pitchFamily="2" charset="2"/>
              <a:buChar char="Ø"/>
            </a:pPr>
            <a:r>
              <a:rPr lang="vi-VN"/>
              <a:t>Về nhà học bài</a:t>
            </a:r>
          </a:p>
          <a:p>
            <a:pPr marL="571500" indent="-571500" algn="just">
              <a:buFont typeface="Wingdings" pitchFamily="2" charset="2"/>
              <a:buChar char="Ø"/>
            </a:pPr>
            <a:r>
              <a:rPr lang="vi-VN"/>
              <a:t>Chuẩn bị Địa lí bài 22. </a:t>
            </a:r>
            <a:r>
              <a:rPr lang="vi-VN" b="1"/>
              <a:t>Ôn tập</a:t>
            </a:r>
            <a:endParaRPr lang="en-US" b="1"/>
          </a:p>
        </p:txBody>
      </p:sp>
    </p:spTree>
    <p:extLst>
      <p:ext uri="{BB962C8B-B14F-4D97-AF65-F5344CB8AC3E}">
        <p14:creationId xmlns:p14="http://schemas.microsoft.com/office/powerpoint/2010/main" val="215567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additive="base">
                                        <p:cTn id="20"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898848" y="1124744"/>
            <a:ext cx="8229600" cy="1756792"/>
          </a:xfrm>
        </p:spPr>
        <p:txBody>
          <a:bodyPr>
            <a:prstTxWarp prst="textCurveDown">
              <a:avLst/>
            </a:prstTxWarp>
            <a:normAutofit/>
          </a:bodyPr>
          <a:lstStyle/>
          <a:p>
            <a:pPr marL="0" indent="0" algn="ctr">
              <a:buNone/>
            </a:pPr>
            <a:r>
              <a:rPr lang="vi-VN" sz="4400" b="1">
                <a:solidFill>
                  <a:srgbClr val="FF0000"/>
                </a:solidFill>
                <a:effectLst>
                  <a:glow rad="139700">
                    <a:schemeClr val="accent6">
                      <a:satMod val="175000"/>
                      <a:alpha val="40000"/>
                    </a:schemeClr>
                  </a:glow>
                </a:effectLst>
                <a:latin typeface="+mj-lt"/>
              </a:rPr>
              <a:t>TRUY TÌM THỦ ĐÔ</a:t>
            </a:r>
            <a:endParaRPr lang="en-US" sz="4400" b="1">
              <a:solidFill>
                <a:srgbClr val="FF0000"/>
              </a:solidFill>
              <a:effectLst>
                <a:glow rad="139700">
                  <a:schemeClr val="accent6">
                    <a:satMod val="175000"/>
                    <a:alpha val="40000"/>
                  </a:schemeClr>
                </a:glow>
              </a:effectLst>
              <a:latin typeface="+mj-lt"/>
            </a:endParaRPr>
          </a:p>
        </p:txBody>
      </p:sp>
    </p:spTree>
    <p:extLst>
      <p:ext uri="{BB962C8B-B14F-4D97-AF65-F5344CB8AC3E}">
        <p14:creationId xmlns:p14="http://schemas.microsoft.com/office/powerpoint/2010/main" val="60344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1"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3">
                                            <p:txEl>
                                              <p:pRg st="0" end="0"/>
                                            </p:txEl>
                                          </p:spTgt>
                                        </p:tgtEl>
                                        <p:attrNameLst>
                                          <p:attrName>ppt_x</p:attrName>
                                          <p:attrName>ppt_y</p:attrName>
                                        </p:attrNameLst>
                                      </p:cBhvr>
                                    </p:animMotion>
                                    <p:animRot by="1500000">
                                      <p:cBhvr>
                                        <p:cTn id="15" dur="125" fill="hold">
                                          <p:stCondLst>
                                            <p:cond delay="0"/>
                                          </p:stCondLst>
                                        </p:cTn>
                                        <p:tgtEl>
                                          <p:spTgt spid="3">
                                            <p:txEl>
                                              <p:pRg st="0" end="0"/>
                                            </p:txEl>
                                          </p:spTgt>
                                        </p:tgtEl>
                                        <p:attrNameLst>
                                          <p:attrName>r</p:attrName>
                                        </p:attrNameLst>
                                      </p:cBhvr>
                                    </p:animRot>
                                    <p:animRot by="-1500000">
                                      <p:cBhvr>
                                        <p:cTn id="16" dur="125" fill="hold">
                                          <p:stCondLst>
                                            <p:cond delay="125"/>
                                          </p:stCondLst>
                                        </p:cTn>
                                        <p:tgtEl>
                                          <p:spTgt spid="3">
                                            <p:txEl>
                                              <p:pRg st="0" end="0"/>
                                            </p:txEl>
                                          </p:spTgt>
                                        </p:tgtEl>
                                        <p:attrNameLst>
                                          <p:attrName>r</p:attrName>
                                        </p:attrNameLst>
                                      </p:cBhvr>
                                    </p:animRot>
                                    <p:animRot by="-1500000">
                                      <p:cBhvr>
                                        <p:cTn id="17" dur="125" fill="hold">
                                          <p:stCondLst>
                                            <p:cond delay="250"/>
                                          </p:stCondLst>
                                        </p:cTn>
                                        <p:tgtEl>
                                          <p:spTgt spid="3">
                                            <p:txEl>
                                              <p:pRg st="0" end="0"/>
                                            </p:txEl>
                                          </p:spTgt>
                                        </p:tgtEl>
                                        <p:attrNameLst>
                                          <p:attrName>r</p:attrName>
                                        </p:attrNameLst>
                                      </p:cBhvr>
                                    </p:animRot>
                                    <p:animRot by="1500000">
                                      <p:cBhvr>
                                        <p:cTn id="18"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4835526" y="0"/>
            <a:ext cx="5832475" cy="6858000"/>
          </a:xfrm>
        </p:spPr>
      </p:pic>
      <p:graphicFrame>
        <p:nvGraphicFramePr>
          <p:cNvPr id="3" name="Table 2"/>
          <p:cNvGraphicFramePr>
            <a:graphicFrameLocks noGrp="1"/>
          </p:cNvGraphicFramePr>
          <p:nvPr>
            <p:extLst>
              <p:ext uri="{D42A27DB-BD31-4B8C-83A1-F6EECF244321}">
                <p14:modId xmlns:p14="http://schemas.microsoft.com/office/powerpoint/2010/main" val="286891322"/>
              </p:ext>
            </p:extLst>
          </p:nvPr>
        </p:nvGraphicFramePr>
        <p:xfrm>
          <a:off x="1596008" y="1091984"/>
          <a:ext cx="3203848" cy="5649384"/>
        </p:xfrm>
        <a:graphic>
          <a:graphicData uri="http://schemas.openxmlformats.org/drawingml/2006/table">
            <a:tbl>
              <a:tblPr firstRow="1" bandRow="1">
                <a:tableStyleId>{10A1B5D5-9B99-4C35-A422-299274C87663}</a:tableStyleId>
              </a:tblPr>
              <a:tblGrid>
                <a:gridCol w="1331640">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tblGrid>
              <a:tr h="982000">
                <a:tc>
                  <a:txBody>
                    <a:bodyPr/>
                    <a:lstStyle/>
                    <a:p>
                      <a:pPr algn="ctr"/>
                      <a:r>
                        <a:rPr lang="vi-VN" sz="2800" baseline="0">
                          <a:solidFill>
                            <a:schemeClr val="tx1"/>
                          </a:solidFill>
                          <a:latin typeface="Times New Roman" pitchFamily="18" charset="0"/>
                          <a:cs typeface="Times New Roman" pitchFamily="18" charset="0"/>
                        </a:rPr>
                        <a:t>Tên  nước</a:t>
                      </a:r>
                      <a:endParaRPr lang="en-US" sz="2800">
                        <a:solidFill>
                          <a:schemeClr val="tx1"/>
                        </a:solidFill>
                        <a:latin typeface="Times New Roman" pitchFamily="18" charset="0"/>
                        <a:cs typeface="Times New Roman" pitchFamily="18" charset="0"/>
                      </a:endParaRPr>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solidFill>
                      <a:schemeClr val="bg1"/>
                    </a:solidFill>
                  </a:tcPr>
                </a:tc>
                <a:tc>
                  <a:txBody>
                    <a:bodyPr/>
                    <a:lstStyle/>
                    <a:p>
                      <a:pPr algn="ctr"/>
                      <a:r>
                        <a:rPr lang="vi-VN" sz="2800">
                          <a:solidFill>
                            <a:schemeClr val="tx1"/>
                          </a:solidFill>
                          <a:latin typeface="Times New Roman" pitchFamily="18" charset="0"/>
                          <a:cs typeface="Times New Roman" pitchFamily="18" charset="0"/>
                        </a:rPr>
                        <a:t>Thủ đô</a:t>
                      </a:r>
                      <a:endParaRPr lang="en-US" sz="2800">
                        <a:solidFill>
                          <a:schemeClr val="tx1"/>
                        </a:solidFill>
                        <a:latin typeface="Times New Roman" pitchFamily="18" charset="0"/>
                        <a:cs typeface="Times New Roman" pitchFamily="18" charset="0"/>
                      </a:endParaRPr>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solidFill>
                      <a:schemeClr val="bg1"/>
                    </a:solidFill>
                  </a:tcPr>
                </a:tc>
                <a:extLst>
                  <a:ext uri="{0D108BD9-81ED-4DB2-BD59-A6C34878D82A}">
                    <a16:rowId xmlns:a16="http://schemas.microsoft.com/office/drawing/2014/main" val="10000"/>
                  </a:ext>
                </a:extLst>
              </a:tr>
              <a:tr h="753757">
                <a:tc>
                  <a:txBody>
                    <a:bodyPr/>
                    <a:lstStyle/>
                    <a:p>
                      <a:pPr algn="ctr"/>
                      <a:r>
                        <a:rPr lang="vi-VN" sz="2800">
                          <a:solidFill>
                            <a:schemeClr val="tx1"/>
                          </a:solidFill>
                          <a:latin typeface="Times New Roman" pitchFamily="18" charset="0"/>
                          <a:cs typeface="Times New Roman" pitchFamily="18" charset="0"/>
                        </a:rPr>
                        <a:t>Nga </a:t>
                      </a:r>
                      <a:endParaRPr lang="en-US" sz="2800">
                        <a:solidFill>
                          <a:schemeClr val="tx1"/>
                        </a:solidFill>
                        <a:latin typeface="Times New Roman" pitchFamily="18" charset="0"/>
                        <a:cs typeface="Times New Roman" pitchFamily="18" charset="0"/>
                      </a:endParaRPr>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solidFill>
                      <a:schemeClr val="bg1"/>
                    </a:solidFill>
                  </a:tcPr>
                </a:tc>
                <a:tc>
                  <a:txBody>
                    <a:bodyPr/>
                    <a:lstStyle/>
                    <a:p>
                      <a:pPr algn="ctr"/>
                      <a:r>
                        <a:rPr lang="vi-VN" sz="2800">
                          <a:solidFill>
                            <a:schemeClr val="tx1"/>
                          </a:solidFill>
                          <a:latin typeface="Times New Roman" pitchFamily="18" charset="0"/>
                          <a:cs typeface="Times New Roman" pitchFamily="18" charset="0"/>
                        </a:rPr>
                        <a:t>Mát-x</a:t>
                      </a:r>
                      <a:r>
                        <a:rPr lang="vi-VN" sz="2800" baseline="0">
                          <a:solidFill>
                            <a:schemeClr val="tx1"/>
                          </a:solidFill>
                          <a:latin typeface="Times New Roman" pitchFamily="18" charset="0"/>
                          <a:cs typeface="Times New Roman" pitchFamily="18" charset="0"/>
                        </a:rPr>
                        <a:t>cơ-va</a:t>
                      </a:r>
                      <a:endParaRPr lang="en-US" sz="2800">
                        <a:solidFill>
                          <a:schemeClr val="tx1"/>
                        </a:solidFill>
                        <a:latin typeface="Times New Roman" pitchFamily="18" charset="0"/>
                        <a:cs typeface="Times New Roman" pitchFamily="18" charset="0"/>
                      </a:endParaRPr>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solidFill>
                      <a:schemeClr val="bg1"/>
                    </a:solidFill>
                  </a:tcPr>
                </a:tc>
                <a:extLst>
                  <a:ext uri="{0D108BD9-81ED-4DB2-BD59-A6C34878D82A}">
                    <a16:rowId xmlns:a16="http://schemas.microsoft.com/office/drawing/2014/main" val="10001"/>
                  </a:ext>
                </a:extLst>
              </a:tr>
              <a:tr h="753757">
                <a:tc>
                  <a:txBody>
                    <a:bodyPr/>
                    <a:lstStyle/>
                    <a:p>
                      <a:pPr algn="ctr"/>
                      <a:r>
                        <a:rPr lang="vi-VN" sz="2800">
                          <a:solidFill>
                            <a:schemeClr val="tx1"/>
                          </a:solidFill>
                          <a:latin typeface="Times New Roman" pitchFamily="18" charset="0"/>
                          <a:cs typeface="Times New Roman" pitchFamily="18" charset="0"/>
                        </a:rPr>
                        <a:t>Đức</a:t>
                      </a:r>
                      <a:endParaRPr lang="en-US" sz="2800">
                        <a:solidFill>
                          <a:schemeClr val="tx1"/>
                        </a:solidFill>
                        <a:latin typeface="Times New Roman" pitchFamily="18" charset="0"/>
                        <a:cs typeface="Times New Roman" pitchFamily="18" charset="0"/>
                      </a:endParaRPr>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solidFill>
                      <a:schemeClr val="bg1"/>
                    </a:solidFill>
                  </a:tcPr>
                </a:tc>
                <a:tc>
                  <a:txBody>
                    <a:bodyPr/>
                    <a:lstStyle/>
                    <a:p>
                      <a:pPr algn="ctr"/>
                      <a:r>
                        <a:rPr lang="vi-VN" sz="2800">
                          <a:solidFill>
                            <a:schemeClr val="tx1"/>
                          </a:solidFill>
                          <a:latin typeface="Times New Roman" pitchFamily="18" charset="0"/>
                          <a:cs typeface="Times New Roman" pitchFamily="18" charset="0"/>
                        </a:rPr>
                        <a:t>Bec-lin</a:t>
                      </a:r>
                      <a:endParaRPr lang="en-US" sz="2800">
                        <a:solidFill>
                          <a:schemeClr val="tx1"/>
                        </a:solidFill>
                        <a:latin typeface="Times New Roman" pitchFamily="18" charset="0"/>
                        <a:cs typeface="Times New Roman" pitchFamily="18" charset="0"/>
                      </a:endParaRPr>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solidFill>
                      <a:schemeClr val="bg1"/>
                    </a:solidFill>
                  </a:tcPr>
                </a:tc>
                <a:extLst>
                  <a:ext uri="{0D108BD9-81ED-4DB2-BD59-A6C34878D82A}">
                    <a16:rowId xmlns:a16="http://schemas.microsoft.com/office/drawing/2014/main" val="10002"/>
                  </a:ext>
                </a:extLst>
              </a:tr>
              <a:tr h="753757">
                <a:tc>
                  <a:txBody>
                    <a:bodyPr/>
                    <a:lstStyle/>
                    <a:p>
                      <a:pPr algn="ctr"/>
                      <a:r>
                        <a:rPr lang="vi-VN" sz="2800">
                          <a:solidFill>
                            <a:schemeClr val="tx1"/>
                          </a:solidFill>
                          <a:latin typeface="Times New Roman" pitchFamily="18" charset="0"/>
                          <a:cs typeface="Times New Roman" pitchFamily="18" charset="0"/>
                        </a:rPr>
                        <a:t>Pháp</a:t>
                      </a:r>
                      <a:endParaRPr lang="en-US" sz="2800">
                        <a:solidFill>
                          <a:schemeClr val="tx1"/>
                        </a:solidFill>
                        <a:latin typeface="Times New Roman" pitchFamily="18" charset="0"/>
                        <a:cs typeface="Times New Roman" pitchFamily="18" charset="0"/>
                      </a:endParaRPr>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solidFill>
                      <a:schemeClr val="bg1"/>
                    </a:solidFill>
                  </a:tcPr>
                </a:tc>
                <a:tc>
                  <a:txBody>
                    <a:bodyPr/>
                    <a:lstStyle/>
                    <a:p>
                      <a:pPr algn="ctr"/>
                      <a:r>
                        <a:rPr lang="vi-VN" sz="2800">
                          <a:solidFill>
                            <a:schemeClr val="tx1"/>
                          </a:solidFill>
                          <a:latin typeface="Times New Roman" pitchFamily="18" charset="0"/>
                          <a:cs typeface="Times New Roman" pitchFamily="18" charset="0"/>
                        </a:rPr>
                        <a:t>Pa-ri</a:t>
                      </a:r>
                      <a:endParaRPr lang="en-US" sz="2800">
                        <a:solidFill>
                          <a:schemeClr val="tx1"/>
                        </a:solidFill>
                        <a:latin typeface="Times New Roman" pitchFamily="18" charset="0"/>
                        <a:cs typeface="Times New Roman" pitchFamily="18" charset="0"/>
                      </a:endParaRPr>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solidFill>
                      <a:schemeClr val="bg1"/>
                    </a:solidFill>
                  </a:tcPr>
                </a:tc>
                <a:extLst>
                  <a:ext uri="{0D108BD9-81ED-4DB2-BD59-A6C34878D82A}">
                    <a16:rowId xmlns:a16="http://schemas.microsoft.com/office/drawing/2014/main" val="10003"/>
                  </a:ext>
                </a:extLst>
              </a:tr>
              <a:tr h="966870">
                <a:tc>
                  <a:txBody>
                    <a:bodyPr/>
                    <a:lstStyle/>
                    <a:p>
                      <a:pPr algn="ctr"/>
                      <a:r>
                        <a:rPr lang="vi-VN" sz="2800">
                          <a:solidFill>
                            <a:schemeClr val="tx1"/>
                          </a:solidFill>
                          <a:latin typeface="Times New Roman" pitchFamily="18" charset="0"/>
                          <a:cs typeface="Times New Roman" pitchFamily="18" charset="0"/>
                        </a:rPr>
                        <a:t>Thụy Điển</a:t>
                      </a:r>
                      <a:endParaRPr lang="en-US" sz="2800">
                        <a:solidFill>
                          <a:schemeClr val="tx1"/>
                        </a:solidFill>
                        <a:latin typeface="Times New Roman" pitchFamily="18" charset="0"/>
                        <a:cs typeface="Times New Roman" pitchFamily="18" charset="0"/>
                      </a:endParaRPr>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solidFill>
                      <a:schemeClr val="bg1"/>
                    </a:solidFill>
                  </a:tcPr>
                </a:tc>
                <a:tc>
                  <a:txBody>
                    <a:bodyPr/>
                    <a:lstStyle/>
                    <a:p>
                      <a:pPr algn="ctr"/>
                      <a:r>
                        <a:rPr lang="vi-VN" sz="2800">
                          <a:solidFill>
                            <a:schemeClr val="tx1"/>
                          </a:solidFill>
                          <a:latin typeface="Times New Roman" pitchFamily="18" charset="0"/>
                          <a:cs typeface="Times New Roman" pitchFamily="18" charset="0"/>
                        </a:rPr>
                        <a:t>X</a:t>
                      </a:r>
                      <a:r>
                        <a:rPr lang="vi-VN" sz="2800" baseline="0">
                          <a:solidFill>
                            <a:schemeClr val="tx1"/>
                          </a:solidFill>
                          <a:latin typeface="Times New Roman" pitchFamily="18" charset="0"/>
                          <a:cs typeface="Times New Roman" pitchFamily="18" charset="0"/>
                        </a:rPr>
                        <a:t>tôc-khôm</a:t>
                      </a:r>
                      <a:endParaRPr lang="en-US" sz="2800">
                        <a:solidFill>
                          <a:schemeClr val="tx1"/>
                        </a:solidFill>
                        <a:latin typeface="Times New Roman" pitchFamily="18" charset="0"/>
                        <a:cs typeface="Times New Roman" pitchFamily="18" charset="0"/>
                      </a:endParaRPr>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solidFill>
                      <a:schemeClr val="bg1"/>
                    </a:solidFill>
                  </a:tcPr>
                </a:tc>
                <a:extLst>
                  <a:ext uri="{0D108BD9-81ED-4DB2-BD59-A6C34878D82A}">
                    <a16:rowId xmlns:a16="http://schemas.microsoft.com/office/drawing/2014/main" val="10004"/>
                  </a:ext>
                </a:extLst>
              </a:tr>
              <a:tr h="685486">
                <a:tc>
                  <a:txBody>
                    <a:bodyPr/>
                    <a:lstStyle/>
                    <a:p>
                      <a:pPr algn="ctr"/>
                      <a:r>
                        <a:rPr lang="vi-VN" sz="2800">
                          <a:solidFill>
                            <a:schemeClr val="tx1"/>
                          </a:solidFill>
                          <a:latin typeface="Times New Roman" pitchFamily="18" charset="0"/>
                          <a:cs typeface="Times New Roman" pitchFamily="18" charset="0"/>
                        </a:rPr>
                        <a:t>I-ta-li-a</a:t>
                      </a:r>
                      <a:endParaRPr lang="en-US" sz="2800">
                        <a:solidFill>
                          <a:schemeClr val="tx1"/>
                        </a:solidFill>
                        <a:latin typeface="Times New Roman" pitchFamily="18" charset="0"/>
                        <a:cs typeface="Times New Roman" pitchFamily="18" charset="0"/>
                      </a:endParaRPr>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solidFill>
                      <a:schemeClr val="bg1"/>
                    </a:solidFill>
                  </a:tcPr>
                </a:tc>
                <a:tc>
                  <a:txBody>
                    <a:bodyPr/>
                    <a:lstStyle/>
                    <a:p>
                      <a:pPr algn="ctr"/>
                      <a:r>
                        <a:rPr lang="vi-VN" sz="2800">
                          <a:solidFill>
                            <a:schemeClr val="tx1"/>
                          </a:solidFill>
                          <a:latin typeface="Times New Roman" pitchFamily="18" charset="0"/>
                          <a:cs typeface="Times New Roman" pitchFamily="18" charset="0"/>
                        </a:rPr>
                        <a:t>Rô-ma</a:t>
                      </a:r>
                      <a:endParaRPr lang="en-US" sz="2800">
                        <a:solidFill>
                          <a:schemeClr val="tx1"/>
                        </a:solidFill>
                        <a:latin typeface="Times New Roman" pitchFamily="18" charset="0"/>
                        <a:cs typeface="Times New Roman" pitchFamily="18" charset="0"/>
                      </a:endParaRPr>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solidFill>
                      <a:schemeClr val="bg1"/>
                    </a:solidFill>
                  </a:tcPr>
                </a:tc>
                <a:extLst>
                  <a:ext uri="{0D108BD9-81ED-4DB2-BD59-A6C34878D82A}">
                    <a16:rowId xmlns:a16="http://schemas.microsoft.com/office/drawing/2014/main" val="10005"/>
                  </a:ext>
                </a:extLst>
              </a:tr>
              <a:tr h="753757">
                <a:tc>
                  <a:txBody>
                    <a:bodyPr/>
                    <a:lstStyle/>
                    <a:p>
                      <a:pPr algn="ctr"/>
                      <a:r>
                        <a:rPr lang="vi-VN" sz="2800">
                          <a:solidFill>
                            <a:schemeClr val="tx1"/>
                          </a:solidFill>
                          <a:latin typeface="Times New Roman" pitchFamily="18" charset="0"/>
                          <a:cs typeface="Times New Roman" pitchFamily="18" charset="0"/>
                        </a:rPr>
                        <a:t>Anh </a:t>
                      </a:r>
                      <a:endParaRPr lang="en-US" sz="2800">
                        <a:solidFill>
                          <a:schemeClr val="tx1"/>
                        </a:solidFill>
                        <a:latin typeface="Times New Roman" pitchFamily="18" charset="0"/>
                        <a:cs typeface="Times New Roman" pitchFamily="18" charset="0"/>
                      </a:endParaRPr>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B w="28575" cap="flat" cmpd="sng" algn="ctr">
                      <a:solidFill>
                        <a:srgbClr val="FF0000"/>
                      </a:solidFill>
                      <a:prstDash val="solid"/>
                      <a:round/>
                      <a:headEnd type="none" w="med" len="med"/>
                      <a:tailEnd type="none" w="med" len="med"/>
                    </a:lnB>
                    <a:solidFill>
                      <a:schemeClr val="bg1"/>
                    </a:solidFill>
                  </a:tcPr>
                </a:tc>
                <a:tc>
                  <a:txBody>
                    <a:bodyPr/>
                    <a:lstStyle/>
                    <a:p>
                      <a:pPr algn="ctr"/>
                      <a:r>
                        <a:rPr lang="vi-VN" sz="2800">
                          <a:solidFill>
                            <a:schemeClr val="tx1"/>
                          </a:solidFill>
                          <a:latin typeface="Times New Roman" pitchFamily="18" charset="0"/>
                          <a:cs typeface="Times New Roman" pitchFamily="18" charset="0"/>
                        </a:rPr>
                        <a:t>Luân</a:t>
                      </a:r>
                      <a:r>
                        <a:rPr lang="vi-VN" sz="2800" baseline="0">
                          <a:solidFill>
                            <a:schemeClr val="tx1"/>
                          </a:solidFill>
                          <a:latin typeface="Times New Roman" pitchFamily="18" charset="0"/>
                          <a:cs typeface="Times New Roman" pitchFamily="18" charset="0"/>
                        </a:rPr>
                        <a:t> Đôn</a:t>
                      </a:r>
                      <a:endParaRPr lang="en-US" sz="2800">
                        <a:solidFill>
                          <a:schemeClr val="tx1"/>
                        </a:solidFill>
                        <a:latin typeface="Times New Roman" pitchFamily="18" charset="0"/>
                        <a:cs typeface="Times New Roman" pitchFamily="18" charset="0"/>
                      </a:endParaRPr>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B w="28575" cap="flat" cmpd="sng" algn="ctr">
                      <a:solidFill>
                        <a:srgbClr val="FF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10" name="Oval 9">
            <a:hlinkClick r:id="rId3" action="ppaction://hlinksldjump"/>
          </p:cNvPr>
          <p:cNvSpPr>
            <a:spLocks noChangeArrowheads="1"/>
          </p:cNvSpPr>
          <p:nvPr/>
        </p:nvSpPr>
        <p:spPr bwMode="auto">
          <a:xfrm rot="21403429">
            <a:off x="8890352" y="2645291"/>
            <a:ext cx="876935" cy="470812"/>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Oval 11">
            <a:hlinkClick r:id="rId3" action="ppaction://hlinksldjump"/>
          </p:cNvPr>
          <p:cNvSpPr>
            <a:spLocks noChangeArrowheads="1"/>
          </p:cNvSpPr>
          <p:nvPr/>
        </p:nvSpPr>
        <p:spPr bwMode="auto">
          <a:xfrm rot="21403429">
            <a:off x="6753141" y="3412984"/>
            <a:ext cx="721767" cy="355722"/>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Oval 12">
            <a:hlinkClick r:id="rId3" action="ppaction://hlinksldjump"/>
          </p:cNvPr>
          <p:cNvSpPr>
            <a:spLocks noChangeArrowheads="1"/>
          </p:cNvSpPr>
          <p:nvPr/>
        </p:nvSpPr>
        <p:spPr bwMode="auto">
          <a:xfrm rot="21403429">
            <a:off x="6042746" y="3736302"/>
            <a:ext cx="688127" cy="481621"/>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Oval 13">
            <a:hlinkClick r:id="rId3" action="ppaction://hlinksldjump"/>
          </p:cNvPr>
          <p:cNvSpPr>
            <a:spLocks noChangeArrowheads="1"/>
          </p:cNvSpPr>
          <p:nvPr/>
        </p:nvSpPr>
        <p:spPr bwMode="auto">
          <a:xfrm rot="21403429">
            <a:off x="7126760" y="2357450"/>
            <a:ext cx="876935" cy="470812"/>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Oval 14">
            <a:hlinkClick r:id="rId3" action="ppaction://hlinksldjump"/>
          </p:cNvPr>
          <p:cNvSpPr>
            <a:spLocks noChangeArrowheads="1"/>
          </p:cNvSpPr>
          <p:nvPr/>
        </p:nvSpPr>
        <p:spPr bwMode="auto">
          <a:xfrm rot="21403429">
            <a:off x="6789227" y="4893834"/>
            <a:ext cx="876935" cy="470812"/>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Oval 15">
            <a:hlinkClick r:id="rId3" action="ppaction://hlinksldjump"/>
          </p:cNvPr>
          <p:cNvSpPr>
            <a:spLocks noChangeArrowheads="1"/>
          </p:cNvSpPr>
          <p:nvPr/>
        </p:nvSpPr>
        <p:spPr bwMode="auto">
          <a:xfrm rot="21403429">
            <a:off x="5775543" y="3210060"/>
            <a:ext cx="739656" cy="470812"/>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Oval Callout 16"/>
          <p:cNvSpPr/>
          <p:nvPr/>
        </p:nvSpPr>
        <p:spPr>
          <a:xfrm>
            <a:off x="1775520" y="0"/>
            <a:ext cx="3024336" cy="980728"/>
          </a:xfrm>
          <a:prstGeom prst="wedgeEllipseCallout">
            <a:avLst>
              <a:gd name="adj1" fmla="val -52775"/>
              <a:gd name="adj2" fmla="val 84569"/>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800" b="1">
                <a:solidFill>
                  <a:srgbClr val="FF0000"/>
                </a:solidFill>
              </a:rPr>
              <a:t>Truy tìm Thủ đô</a:t>
            </a:r>
            <a:endParaRPr lang="en-US" sz="2800" b="1">
              <a:solidFill>
                <a:srgbClr val="FF0000"/>
              </a:solidFill>
            </a:endParaRPr>
          </a:p>
        </p:txBody>
      </p:sp>
      <p:sp>
        <p:nvSpPr>
          <p:cNvPr id="18" name="Rectangle 17"/>
          <p:cNvSpPr/>
          <p:nvPr/>
        </p:nvSpPr>
        <p:spPr>
          <a:xfrm>
            <a:off x="2927648" y="2060848"/>
            <a:ext cx="1872208" cy="7920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9" name="Rectangle 18"/>
          <p:cNvSpPr/>
          <p:nvPr/>
        </p:nvSpPr>
        <p:spPr>
          <a:xfrm>
            <a:off x="2927648" y="2780928"/>
            <a:ext cx="1872208" cy="7920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0" name="Rectangle 19"/>
          <p:cNvSpPr/>
          <p:nvPr/>
        </p:nvSpPr>
        <p:spPr>
          <a:xfrm>
            <a:off x="2927648" y="3573016"/>
            <a:ext cx="1872208" cy="7920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2" name="Rectangle 21"/>
          <p:cNvSpPr/>
          <p:nvPr/>
        </p:nvSpPr>
        <p:spPr>
          <a:xfrm>
            <a:off x="2927648" y="4365104"/>
            <a:ext cx="1872208" cy="93610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3" name="Rectangle 22"/>
          <p:cNvSpPr/>
          <p:nvPr/>
        </p:nvSpPr>
        <p:spPr>
          <a:xfrm>
            <a:off x="2927648" y="5229200"/>
            <a:ext cx="1872208" cy="7920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4" name="Rectangle 23"/>
          <p:cNvSpPr/>
          <p:nvPr/>
        </p:nvSpPr>
        <p:spPr>
          <a:xfrm>
            <a:off x="2927648" y="5949280"/>
            <a:ext cx="1872208" cy="7920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5" name="TextBox 24"/>
          <p:cNvSpPr txBox="1"/>
          <p:nvPr/>
        </p:nvSpPr>
        <p:spPr>
          <a:xfrm>
            <a:off x="4826554" y="6345324"/>
            <a:ext cx="4077758" cy="400110"/>
          </a:xfrm>
          <a:prstGeom prst="rect">
            <a:avLst/>
          </a:prstGeom>
          <a:noFill/>
        </p:spPr>
        <p:txBody>
          <a:bodyPr wrap="square" rtlCol="0">
            <a:spAutoFit/>
          </a:bodyPr>
          <a:lstStyle/>
          <a:p>
            <a:pPr algn="ctr"/>
            <a:r>
              <a:rPr lang="vi-VN" sz="2000" b="1"/>
              <a:t>Lược đồ Một số nước châu Âu</a:t>
            </a:r>
            <a:endParaRPr lang="en-US" sz="2000" b="1"/>
          </a:p>
        </p:txBody>
      </p:sp>
    </p:spTree>
    <p:extLst>
      <p:ext uri="{BB962C8B-B14F-4D97-AF65-F5344CB8AC3E}">
        <p14:creationId xmlns:p14="http://schemas.microsoft.com/office/powerpoint/2010/main" val="237436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3)">
                                      <p:cBhvr>
                                        <p:cTn id="7" dur="2000"/>
                                        <p:tgtEl>
                                          <p:spTgt spid="4"/>
                                        </p:tgtEl>
                                      </p:cBhvr>
                                    </p:animEffect>
                                  </p:childTnLst>
                                </p:cTn>
                              </p:par>
                              <p:par>
                                <p:cTn id="8" presetID="21" presetClass="entr" presetSubtype="3"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3)">
                                      <p:cBhvr>
                                        <p:cTn id="10" dur="2000"/>
                                        <p:tgtEl>
                                          <p:spTgt spid="3"/>
                                        </p:tgtEl>
                                      </p:cBhvr>
                                    </p:animEffect>
                                  </p:childTnLst>
                                </p:cTn>
                              </p:par>
                              <p:par>
                                <p:cTn id="11" presetID="21" presetClass="entr" presetSubtype="3"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heel(3)">
                                      <p:cBhvr>
                                        <p:cTn id="13" dur="2000"/>
                                        <p:tgtEl>
                                          <p:spTgt spid="17"/>
                                        </p:tgtEl>
                                      </p:cBhvr>
                                    </p:animEffect>
                                  </p:childTnLst>
                                </p:cTn>
                              </p:par>
                              <p:par>
                                <p:cTn id="14" presetID="21" presetClass="entr" presetSubtype="3"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heel(3)">
                                      <p:cBhvr>
                                        <p:cTn id="16" dur="2000"/>
                                        <p:tgtEl>
                                          <p:spTgt spid="18"/>
                                        </p:tgtEl>
                                      </p:cBhvr>
                                    </p:animEffect>
                                  </p:childTnLst>
                                </p:cTn>
                              </p:par>
                              <p:par>
                                <p:cTn id="17" presetID="21" presetClass="entr" presetSubtype="3"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heel(3)">
                                      <p:cBhvr>
                                        <p:cTn id="19" dur="2000"/>
                                        <p:tgtEl>
                                          <p:spTgt spid="19"/>
                                        </p:tgtEl>
                                      </p:cBhvr>
                                    </p:animEffect>
                                  </p:childTnLst>
                                </p:cTn>
                              </p:par>
                              <p:par>
                                <p:cTn id="20" presetID="21" presetClass="entr" presetSubtype="3"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heel(3)">
                                      <p:cBhvr>
                                        <p:cTn id="22" dur="2000"/>
                                        <p:tgtEl>
                                          <p:spTgt spid="20"/>
                                        </p:tgtEl>
                                      </p:cBhvr>
                                    </p:animEffect>
                                  </p:childTnLst>
                                </p:cTn>
                              </p:par>
                              <p:par>
                                <p:cTn id="23" presetID="21" presetClass="entr" presetSubtype="3"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heel(3)">
                                      <p:cBhvr>
                                        <p:cTn id="25" dur="2000"/>
                                        <p:tgtEl>
                                          <p:spTgt spid="22"/>
                                        </p:tgtEl>
                                      </p:cBhvr>
                                    </p:animEffect>
                                  </p:childTnLst>
                                </p:cTn>
                              </p:par>
                              <p:par>
                                <p:cTn id="26" presetID="21" presetClass="entr" presetSubtype="3"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heel(3)">
                                      <p:cBhvr>
                                        <p:cTn id="28" dur="2000"/>
                                        <p:tgtEl>
                                          <p:spTgt spid="23"/>
                                        </p:tgtEl>
                                      </p:cBhvr>
                                    </p:animEffect>
                                  </p:childTnLst>
                                </p:cTn>
                              </p:par>
                              <p:par>
                                <p:cTn id="29" presetID="21" presetClass="entr" presetSubtype="3"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heel(3)">
                                      <p:cBhvr>
                                        <p:cTn id="31" dur="2000"/>
                                        <p:tgtEl>
                                          <p:spTgt spid="24"/>
                                        </p:tgtEl>
                                      </p:cBhvr>
                                    </p:animEffect>
                                  </p:childTnLst>
                                </p:cTn>
                              </p:par>
                              <p:par>
                                <p:cTn id="32" presetID="21" presetClass="entr" presetSubtype="3"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heel(3)">
                                      <p:cBhvr>
                                        <p:cTn id="34" dur="20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xit" presetSubtype="21" fill="hold" grpId="1" nodeType="clickEffect">
                                  <p:stCondLst>
                                    <p:cond delay="0"/>
                                  </p:stCondLst>
                                  <p:childTnLst>
                                    <p:animEffect transition="out" filter="barn(inVertical)">
                                      <p:cBhvr>
                                        <p:cTn id="38" dur="500"/>
                                        <p:tgtEl>
                                          <p:spTgt spid="18"/>
                                        </p:tgtEl>
                                      </p:cBhvr>
                                    </p:animEffect>
                                    <p:set>
                                      <p:cBhvr>
                                        <p:cTn id="39" dur="1" fill="hold">
                                          <p:stCondLst>
                                            <p:cond delay="499"/>
                                          </p:stCondLst>
                                        </p:cTn>
                                        <p:tgtEl>
                                          <p:spTgt spid="18"/>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3" presetClass="entr" presetSubtype="10" repeatCount="500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linds(horizontal)">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xit" presetSubtype="21" fill="hold" grpId="1" nodeType="clickEffect">
                                  <p:stCondLst>
                                    <p:cond delay="0"/>
                                  </p:stCondLst>
                                  <p:childTnLst>
                                    <p:animEffect transition="out" filter="barn(inVertical)">
                                      <p:cBhvr>
                                        <p:cTn id="48" dur="500"/>
                                        <p:tgtEl>
                                          <p:spTgt spid="10"/>
                                        </p:tgtEl>
                                      </p:cBhvr>
                                    </p:animEffect>
                                    <p:set>
                                      <p:cBhvr>
                                        <p:cTn id="49" dur="1" fill="hold">
                                          <p:stCondLst>
                                            <p:cond delay="499"/>
                                          </p:stCondLst>
                                        </p:cTn>
                                        <p:tgtEl>
                                          <p:spTgt spid="10"/>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6" presetClass="exit" presetSubtype="21" fill="hold" grpId="1" nodeType="clickEffect">
                                  <p:stCondLst>
                                    <p:cond delay="0"/>
                                  </p:stCondLst>
                                  <p:childTnLst>
                                    <p:animEffect transition="out" filter="barn(inVertical)">
                                      <p:cBhvr>
                                        <p:cTn id="53" dur="500"/>
                                        <p:tgtEl>
                                          <p:spTgt spid="19"/>
                                        </p:tgtEl>
                                      </p:cBhvr>
                                    </p:animEffect>
                                    <p:set>
                                      <p:cBhvr>
                                        <p:cTn id="54" dur="1" fill="hold">
                                          <p:stCondLst>
                                            <p:cond delay="499"/>
                                          </p:stCondLst>
                                        </p:cTn>
                                        <p:tgtEl>
                                          <p:spTgt spid="19"/>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3" presetClass="entr" presetSubtype="10" repeatCount="500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blinds(horizontal)">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xit" presetSubtype="21" fill="hold" grpId="1" nodeType="clickEffect">
                                  <p:stCondLst>
                                    <p:cond delay="0"/>
                                  </p:stCondLst>
                                  <p:childTnLst>
                                    <p:animEffect transition="out" filter="barn(inVertical)">
                                      <p:cBhvr>
                                        <p:cTn id="63" dur="500"/>
                                        <p:tgtEl>
                                          <p:spTgt spid="12"/>
                                        </p:tgtEl>
                                      </p:cBhvr>
                                    </p:animEffect>
                                    <p:set>
                                      <p:cBhvr>
                                        <p:cTn id="64" dur="1" fill="hold">
                                          <p:stCondLst>
                                            <p:cond delay="499"/>
                                          </p:stCondLst>
                                        </p:cTn>
                                        <p:tgtEl>
                                          <p:spTgt spid="12"/>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6" presetClass="exit" presetSubtype="21" fill="hold" grpId="1" nodeType="clickEffect">
                                  <p:stCondLst>
                                    <p:cond delay="0"/>
                                  </p:stCondLst>
                                  <p:childTnLst>
                                    <p:animEffect transition="out" filter="barn(inVertical)">
                                      <p:cBhvr>
                                        <p:cTn id="68" dur="500"/>
                                        <p:tgtEl>
                                          <p:spTgt spid="20"/>
                                        </p:tgtEl>
                                      </p:cBhvr>
                                    </p:animEffect>
                                    <p:set>
                                      <p:cBhvr>
                                        <p:cTn id="69" dur="1" fill="hold">
                                          <p:stCondLst>
                                            <p:cond delay="499"/>
                                          </p:stCondLst>
                                        </p:cTn>
                                        <p:tgtEl>
                                          <p:spTgt spid="20"/>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3" presetClass="entr" presetSubtype="10" repeatCount="5000" fill="hold" grpId="0" nodeType="click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blinds(horizontal)">
                                      <p:cBhvr>
                                        <p:cTn id="74" dur="500"/>
                                        <p:tgtEl>
                                          <p:spTgt spid="13"/>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xit" presetSubtype="21" fill="hold" grpId="1" nodeType="clickEffect">
                                  <p:stCondLst>
                                    <p:cond delay="0"/>
                                  </p:stCondLst>
                                  <p:childTnLst>
                                    <p:animEffect transition="out" filter="barn(inVertical)">
                                      <p:cBhvr>
                                        <p:cTn id="78" dur="500"/>
                                        <p:tgtEl>
                                          <p:spTgt spid="13"/>
                                        </p:tgtEl>
                                      </p:cBhvr>
                                    </p:animEffect>
                                    <p:set>
                                      <p:cBhvr>
                                        <p:cTn id="79" dur="1" fill="hold">
                                          <p:stCondLst>
                                            <p:cond delay="499"/>
                                          </p:stCondLst>
                                        </p:cTn>
                                        <p:tgtEl>
                                          <p:spTgt spid="13"/>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6" presetClass="exit" presetSubtype="21" fill="hold" grpId="1" nodeType="clickEffect">
                                  <p:stCondLst>
                                    <p:cond delay="0"/>
                                  </p:stCondLst>
                                  <p:childTnLst>
                                    <p:animEffect transition="out" filter="barn(inVertical)">
                                      <p:cBhvr>
                                        <p:cTn id="83" dur="500"/>
                                        <p:tgtEl>
                                          <p:spTgt spid="22"/>
                                        </p:tgtEl>
                                      </p:cBhvr>
                                    </p:animEffect>
                                    <p:set>
                                      <p:cBhvr>
                                        <p:cTn id="84" dur="1" fill="hold">
                                          <p:stCondLst>
                                            <p:cond delay="499"/>
                                          </p:stCondLst>
                                        </p:cTn>
                                        <p:tgtEl>
                                          <p:spTgt spid="22"/>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3" presetClass="entr" presetSubtype="10" repeatCount="5000" fill="hold" grpId="0" nodeType="click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blinds(horizontal)">
                                      <p:cBhvr>
                                        <p:cTn id="89" dur="500"/>
                                        <p:tgtEl>
                                          <p:spTgt spid="14"/>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xit" presetSubtype="21" fill="hold" grpId="1" nodeType="clickEffect">
                                  <p:stCondLst>
                                    <p:cond delay="0"/>
                                  </p:stCondLst>
                                  <p:childTnLst>
                                    <p:animEffect transition="out" filter="barn(inVertical)">
                                      <p:cBhvr>
                                        <p:cTn id="93" dur="500"/>
                                        <p:tgtEl>
                                          <p:spTgt spid="14"/>
                                        </p:tgtEl>
                                      </p:cBhvr>
                                    </p:animEffect>
                                    <p:set>
                                      <p:cBhvr>
                                        <p:cTn id="94" dur="1" fill="hold">
                                          <p:stCondLst>
                                            <p:cond delay="499"/>
                                          </p:stCondLst>
                                        </p:cTn>
                                        <p:tgtEl>
                                          <p:spTgt spid="14"/>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6" presetClass="exit" presetSubtype="21" fill="hold" grpId="1" nodeType="clickEffect">
                                  <p:stCondLst>
                                    <p:cond delay="0"/>
                                  </p:stCondLst>
                                  <p:childTnLst>
                                    <p:animEffect transition="out" filter="barn(inVertical)">
                                      <p:cBhvr>
                                        <p:cTn id="98" dur="500"/>
                                        <p:tgtEl>
                                          <p:spTgt spid="23"/>
                                        </p:tgtEl>
                                      </p:cBhvr>
                                    </p:animEffect>
                                    <p:set>
                                      <p:cBhvr>
                                        <p:cTn id="99" dur="1" fill="hold">
                                          <p:stCondLst>
                                            <p:cond delay="499"/>
                                          </p:stCondLst>
                                        </p:cTn>
                                        <p:tgtEl>
                                          <p:spTgt spid="23"/>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3" presetClass="entr" presetSubtype="10" repeatCount="5000" fill="hold" grpId="0" nodeType="clickEffect">
                                  <p:stCondLst>
                                    <p:cond delay="0"/>
                                  </p:stCondLst>
                                  <p:childTnLst>
                                    <p:set>
                                      <p:cBhvr>
                                        <p:cTn id="103" dur="1" fill="hold">
                                          <p:stCondLst>
                                            <p:cond delay="0"/>
                                          </p:stCondLst>
                                        </p:cTn>
                                        <p:tgtEl>
                                          <p:spTgt spid="15"/>
                                        </p:tgtEl>
                                        <p:attrNameLst>
                                          <p:attrName>style.visibility</p:attrName>
                                        </p:attrNameLst>
                                      </p:cBhvr>
                                      <p:to>
                                        <p:strVal val="visible"/>
                                      </p:to>
                                    </p:set>
                                    <p:animEffect transition="in" filter="blinds(horizontal)">
                                      <p:cBhvr>
                                        <p:cTn id="104" dur="500"/>
                                        <p:tgtEl>
                                          <p:spTgt spid="15"/>
                                        </p:tgtEl>
                                      </p:cBhvr>
                                    </p:animEffect>
                                  </p:childTnLst>
                                </p:cTn>
                              </p:par>
                            </p:childTnLst>
                          </p:cTn>
                        </p:par>
                      </p:childTnLst>
                    </p:cTn>
                  </p:par>
                  <p:par>
                    <p:cTn id="105" fill="hold">
                      <p:stCondLst>
                        <p:cond delay="indefinite"/>
                      </p:stCondLst>
                      <p:childTnLst>
                        <p:par>
                          <p:cTn id="106" fill="hold">
                            <p:stCondLst>
                              <p:cond delay="0"/>
                            </p:stCondLst>
                            <p:childTnLst>
                              <p:par>
                                <p:cTn id="107" presetID="16" presetClass="exit" presetSubtype="21" fill="hold" grpId="1" nodeType="clickEffect">
                                  <p:stCondLst>
                                    <p:cond delay="0"/>
                                  </p:stCondLst>
                                  <p:childTnLst>
                                    <p:animEffect transition="out" filter="barn(inVertical)">
                                      <p:cBhvr>
                                        <p:cTn id="108" dur="500"/>
                                        <p:tgtEl>
                                          <p:spTgt spid="15"/>
                                        </p:tgtEl>
                                      </p:cBhvr>
                                    </p:animEffect>
                                    <p:set>
                                      <p:cBhvr>
                                        <p:cTn id="109" dur="1" fill="hold">
                                          <p:stCondLst>
                                            <p:cond delay="499"/>
                                          </p:stCondLst>
                                        </p:cTn>
                                        <p:tgtEl>
                                          <p:spTgt spid="15"/>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16" presetClass="exit" presetSubtype="21" fill="hold" grpId="1" nodeType="clickEffect">
                                  <p:stCondLst>
                                    <p:cond delay="0"/>
                                  </p:stCondLst>
                                  <p:childTnLst>
                                    <p:animEffect transition="out" filter="barn(inVertical)">
                                      <p:cBhvr>
                                        <p:cTn id="113" dur="500"/>
                                        <p:tgtEl>
                                          <p:spTgt spid="24"/>
                                        </p:tgtEl>
                                      </p:cBhvr>
                                    </p:animEffect>
                                    <p:set>
                                      <p:cBhvr>
                                        <p:cTn id="114" dur="1" fill="hold">
                                          <p:stCondLst>
                                            <p:cond delay="499"/>
                                          </p:stCondLst>
                                        </p:cTn>
                                        <p:tgtEl>
                                          <p:spTgt spid="24"/>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3" presetClass="entr" presetSubtype="10" repeatCount="5000" fill="hold" grpId="0" nodeType="clickEffect">
                                  <p:stCondLst>
                                    <p:cond delay="0"/>
                                  </p:stCondLst>
                                  <p:childTnLst>
                                    <p:set>
                                      <p:cBhvr>
                                        <p:cTn id="118" dur="1" fill="hold">
                                          <p:stCondLst>
                                            <p:cond delay="0"/>
                                          </p:stCondLst>
                                        </p:cTn>
                                        <p:tgtEl>
                                          <p:spTgt spid="16"/>
                                        </p:tgtEl>
                                        <p:attrNameLst>
                                          <p:attrName>style.visibility</p:attrName>
                                        </p:attrNameLst>
                                      </p:cBhvr>
                                      <p:to>
                                        <p:strVal val="visible"/>
                                      </p:to>
                                    </p:set>
                                    <p:animEffect transition="in" filter="blinds(horizontal)">
                                      <p:cBhvr>
                                        <p:cTn id="119" dur="500"/>
                                        <p:tgtEl>
                                          <p:spTgt spid="16"/>
                                        </p:tgtEl>
                                      </p:cBhvr>
                                    </p:animEffect>
                                  </p:childTnLst>
                                </p:cTn>
                              </p:par>
                            </p:childTnLst>
                          </p:cTn>
                        </p:par>
                      </p:childTnLst>
                    </p:cTn>
                  </p:par>
                  <p:par>
                    <p:cTn id="120" fill="hold">
                      <p:stCondLst>
                        <p:cond delay="indefinite"/>
                      </p:stCondLst>
                      <p:childTnLst>
                        <p:par>
                          <p:cTn id="121" fill="hold">
                            <p:stCondLst>
                              <p:cond delay="0"/>
                            </p:stCondLst>
                            <p:childTnLst>
                              <p:par>
                                <p:cTn id="122" presetID="16" presetClass="exit" presetSubtype="21" fill="hold" grpId="1" nodeType="clickEffect">
                                  <p:stCondLst>
                                    <p:cond delay="0"/>
                                  </p:stCondLst>
                                  <p:childTnLst>
                                    <p:animEffect transition="out" filter="barn(inVertical)">
                                      <p:cBhvr>
                                        <p:cTn id="123" dur="500"/>
                                        <p:tgtEl>
                                          <p:spTgt spid="16"/>
                                        </p:tgtEl>
                                      </p:cBhvr>
                                    </p:animEffect>
                                    <p:set>
                                      <p:cBhvr>
                                        <p:cTn id="124" dur="1" fill="hold">
                                          <p:stCondLst>
                                            <p:cond delay="499"/>
                                          </p:stCondLst>
                                        </p:cTn>
                                        <p:tgtEl>
                                          <p:spTgt spid="16"/>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3" presetClass="entr" presetSubtype="10" repeatCount="5000" fill="hold" grpId="2" nodeType="clickEffect">
                                  <p:stCondLst>
                                    <p:cond delay="0"/>
                                  </p:stCondLst>
                                  <p:childTnLst>
                                    <p:set>
                                      <p:cBhvr>
                                        <p:cTn id="128" dur="1" fill="hold">
                                          <p:stCondLst>
                                            <p:cond delay="0"/>
                                          </p:stCondLst>
                                        </p:cTn>
                                        <p:tgtEl>
                                          <p:spTgt spid="10"/>
                                        </p:tgtEl>
                                        <p:attrNameLst>
                                          <p:attrName>style.visibility</p:attrName>
                                        </p:attrNameLst>
                                      </p:cBhvr>
                                      <p:to>
                                        <p:strVal val="visible"/>
                                      </p:to>
                                    </p:set>
                                    <p:animEffect transition="in" filter="blinds(horizontal)">
                                      <p:cBhvr>
                                        <p:cTn id="129" dur="500"/>
                                        <p:tgtEl>
                                          <p:spTgt spid="10"/>
                                        </p:tgtEl>
                                      </p:cBhvr>
                                    </p:animEffect>
                                  </p:childTnLst>
                                </p:cTn>
                              </p:par>
                              <p:par>
                                <p:cTn id="130" presetID="3" presetClass="entr" presetSubtype="10" repeatCount="5000" fill="hold" grpId="2" nodeType="with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blinds(horizontal)">
                                      <p:cBhvr>
                                        <p:cTn id="132" dur="500"/>
                                        <p:tgtEl>
                                          <p:spTgt spid="12"/>
                                        </p:tgtEl>
                                      </p:cBhvr>
                                    </p:animEffect>
                                  </p:childTnLst>
                                </p:cTn>
                              </p:par>
                              <p:par>
                                <p:cTn id="133" presetID="3" presetClass="entr" presetSubtype="10" repeatCount="5000" fill="hold" grpId="2" nodeType="withEffect">
                                  <p:stCondLst>
                                    <p:cond delay="0"/>
                                  </p:stCondLst>
                                  <p:childTnLst>
                                    <p:set>
                                      <p:cBhvr>
                                        <p:cTn id="134" dur="1" fill="hold">
                                          <p:stCondLst>
                                            <p:cond delay="0"/>
                                          </p:stCondLst>
                                        </p:cTn>
                                        <p:tgtEl>
                                          <p:spTgt spid="13"/>
                                        </p:tgtEl>
                                        <p:attrNameLst>
                                          <p:attrName>style.visibility</p:attrName>
                                        </p:attrNameLst>
                                      </p:cBhvr>
                                      <p:to>
                                        <p:strVal val="visible"/>
                                      </p:to>
                                    </p:set>
                                    <p:animEffect transition="in" filter="blinds(horizontal)">
                                      <p:cBhvr>
                                        <p:cTn id="135" dur="500"/>
                                        <p:tgtEl>
                                          <p:spTgt spid="13"/>
                                        </p:tgtEl>
                                      </p:cBhvr>
                                    </p:animEffect>
                                  </p:childTnLst>
                                </p:cTn>
                              </p:par>
                              <p:par>
                                <p:cTn id="136" presetID="3" presetClass="entr" presetSubtype="10" repeatCount="5000" fill="hold" grpId="2" nodeType="withEffect">
                                  <p:stCondLst>
                                    <p:cond delay="0"/>
                                  </p:stCondLst>
                                  <p:childTnLst>
                                    <p:set>
                                      <p:cBhvr>
                                        <p:cTn id="137" dur="1" fill="hold">
                                          <p:stCondLst>
                                            <p:cond delay="0"/>
                                          </p:stCondLst>
                                        </p:cTn>
                                        <p:tgtEl>
                                          <p:spTgt spid="14"/>
                                        </p:tgtEl>
                                        <p:attrNameLst>
                                          <p:attrName>style.visibility</p:attrName>
                                        </p:attrNameLst>
                                      </p:cBhvr>
                                      <p:to>
                                        <p:strVal val="visible"/>
                                      </p:to>
                                    </p:set>
                                    <p:animEffect transition="in" filter="blinds(horizontal)">
                                      <p:cBhvr>
                                        <p:cTn id="138" dur="500"/>
                                        <p:tgtEl>
                                          <p:spTgt spid="14"/>
                                        </p:tgtEl>
                                      </p:cBhvr>
                                    </p:animEffect>
                                  </p:childTnLst>
                                </p:cTn>
                              </p:par>
                              <p:par>
                                <p:cTn id="139" presetID="3" presetClass="entr" presetSubtype="10" repeatCount="5000" fill="hold" grpId="2" nodeType="withEffect">
                                  <p:stCondLst>
                                    <p:cond delay="0"/>
                                  </p:stCondLst>
                                  <p:childTnLst>
                                    <p:set>
                                      <p:cBhvr>
                                        <p:cTn id="140" dur="1" fill="hold">
                                          <p:stCondLst>
                                            <p:cond delay="0"/>
                                          </p:stCondLst>
                                        </p:cTn>
                                        <p:tgtEl>
                                          <p:spTgt spid="15"/>
                                        </p:tgtEl>
                                        <p:attrNameLst>
                                          <p:attrName>style.visibility</p:attrName>
                                        </p:attrNameLst>
                                      </p:cBhvr>
                                      <p:to>
                                        <p:strVal val="visible"/>
                                      </p:to>
                                    </p:set>
                                    <p:animEffect transition="in" filter="blinds(horizontal)">
                                      <p:cBhvr>
                                        <p:cTn id="141" dur="500"/>
                                        <p:tgtEl>
                                          <p:spTgt spid="15"/>
                                        </p:tgtEl>
                                      </p:cBhvr>
                                    </p:animEffect>
                                  </p:childTnLst>
                                </p:cTn>
                              </p:par>
                              <p:par>
                                <p:cTn id="142" presetID="3" presetClass="entr" presetSubtype="10" repeatCount="5000" fill="hold" grpId="2" nodeType="withEffect">
                                  <p:stCondLst>
                                    <p:cond delay="0"/>
                                  </p:stCondLst>
                                  <p:childTnLst>
                                    <p:set>
                                      <p:cBhvr>
                                        <p:cTn id="143" dur="1" fill="hold">
                                          <p:stCondLst>
                                            <p:cond delay="0"/>
                                          </p:stCondLst>
                                        </p:cTn>
                                        <p:tgtEl>
                                          <p:spTgt spid="16"/>
                                        </p:tgtEl>
                                        <p:attrNameLst>
                                          <p:attrName>style.visibility</p:attrName>
                                        </p:attrNameLst>
                                      </p:cBhvr>
                                      <p:to>
                                        <p:strVal val="visible"/>
                                      </p:to>
                                    </p:set>
                                    <p:animEffect transition="in" filter="blinds(horizontal)">
                                      <p:cBhvr>
                                        <p:cTn id="1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2" grpId="0" animBg="1"/>
      <p:bldP spid="12" grpId="1" animBg="1"/>
      <p:bldP spid="12" grpId="2" animBg="1"/>
      <p:bldP spid="13" grpId="0" animBg="1"/>
      <p:bldP spid="13" grpId="1" animBg="1"/>
      <p:bldP spid="13" grpId="2" animBg="1"/>
      <p:bldP spid="14" grpId="0" animBg="1"/>
      <p:bldP spid="14" grpId="1" animBg="1"/>
      <p:bldP spid="14" grpId="2" animBg="1"/>
      <p:bldP spid="15" grpId="0" animBg="1"/>
      <p:bldP spid="15" grpId="1" animBg="1"/>
      <p:bldP spid="15" grpId="2" animBg="1"/>
      <p:bldP spid="16" grpId="0" animBg="1"/>
      <p:bldP spid="16" grpId="1" animBg="1"/>
      <p:bldP spid="16" grpId="2" animBg="1"/>
      <p:bldP spid="17" grpId="0" animBg="1"/>
      <p:bldP spid="18" grpId="0" animBg="1"/>
      <p:bldP spid="18" grpId="1" animBg="1"/>
      <p:bldP spid="19" grpId="0" animBg="1"/>
      <p:bldP spid="19" grpId="1" animBg="1"/>
      <p:bldP spid="20" grpId="0" animBg="1"/>
      <p:bldP spid="20" grpId="1" animBg="1"/>
      <p:bldP spid="22" grpId="0" animBg="1"/>
      <p:bldP spid="22" grpId="1" animBg="1"/>
      <p:bldP spid="23" grpId="0" animBg="1"/>
      <p:bldP spid="23" grpId="1" animBg="1"/>
      <p:bldP spid="24" grpId="0" animBg="1"/>
      <p:bldP spid="24" grpId="1" animBg="1"/>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anh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68760"/>
            <a:ext cx="9144000" cy="5589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6"/>
          <p:cNvSpPr/>
          <p:nvPr/>
        </p:nvSpPr>
        <p:spPr>
          <a:xfrm>
            <a:off x="6759678" y="1196752"/>
            <a:ext cx="3819833" cy="3750200"/>
          </a:xfrm>
          <a:custGeom>
            <a:avLst/>
            <a:gdLst>
              <a:gd name="connsiteX0" fmla="*/ 1017639 w 3819833"/>
              <a:gd name="connsiteY0" fmla="*/ 1283110 h 4601497"/>
              <a:gd name="connsiteX1" fmla="*/ 1106129 w 3819833"/>
              <a:gd name="connsiteY1" fmla="*/ 1342104 h 4601497"/>
              <a:gd name="connsiteX2" fmla="*/ 1061884 w 3819833"/>
              <a:gd name="connsiteY2" fmla="*/ 1356852 h 4601497"/>
              <a:gd name="connsiteX3" fmla="*/ 943897 w 3819833"/>
              <a:gd name="connsiteY3" fmla="*/ 1327355 h 4601497"/>
              <a:gd name="connsiteX4" fmla="*/ 899652 w 3819833"/>
              <a:gd name="connsiteY4" fmla="*/ 1312607 h 4601497"/>
              <a:gd name="connsiteX5" fmla="*/ 840658 w 3819833"/>
              <a:gd name="connsiteY5" fmla="*/ 1297859 h 4601497"/>
              <a:gd name="connsiteX6" fmla="*/ 811162 w 3819833"/>
              <a:gd name="connsiteY6" fmla="*/ 1445342 h 4601497"/>
              <a:gd name="connsiteX7" fmla="*/ 870155 w 3819833"/>
              <a:gd name="connsiteY7" fmla="*/ 1460091 h 4601497"/>
              <a:gd name="connsiteX8" fmla="*/ 884904 w 3819833"/>
              <a:gd name="connsiteY8" fmla="*/ 1563329 h 4601497"/>
              <a:gd name="connsiteX9" fmla="*/ 840658 w 3819833"/>
              <a:gd name="connsiteY9" fmla="*/ 1578078 h 4601497"/>
              <a:gd name="connsiteX10" fmla="*/ 752168 w 3819833"/>
              <a:gd name="connsiteY10" fmla="*/ 1460091 h 4601497"/>
              <a:gd name="connsiteX11" fmla="*/ 722671 w 3819833"/>
              <a:gd name="connsiteY11" fmla="*/ 1415846 h 4601497"/>
              <a:gd name="connsiteX12" fmla="*/ 634181 w 3819833"/>
              <a:gd name="connsiteY12" fmla="*/ 1356852 h 4601497"/>
              <a:gd name="connsiteX13" fmla="*/ 619433 w 3819833"/>
              <a:gd name="connsiteY13" fmla="*/ 1312607 h 4601497"/>
              <a:gd name="connsiteX14" fmla="*/ 530942 w 3819833"/>
              <a:gd name="connsiteY14" fmla="*/ 1268362 h 4601497"/>
              <a:gd name="connsiteX15" fmla="*/ 516194 w 3819833"/>
              <a:gd name="connsiteY15" fmla="*/ 1224117 h 4601497"/>
              <a:gd name="connsiteX16" fmla="*/ 560439 w 3819833"/>
              <a:gd name="connsiteY16" fmla="*/ 1194620 h 4601497"/>
              <a:gd name="connsiteX17" fmla="*/ 811162 w 3819833"/>
              <a:gd name="connsiteY17" fmla="*/ 1209368 h 4601497"/>
              <a:gd name="connsiteX18" fmla="*/ 988142 w 3819833"/>
              <a:gd name="connsiteY18" fmla="*/ 1194620 h 4601497"/>
              <a:gd name="connsiteX19" fmla="*/ 1017639 w 3819833"/>
              <a:gd name="connsiteY19" fmla="*/ 1150375 h 4601497"/>
              <a:gd name="connsiteX20" fmla="*/ 1061884 w 3819833"/>
              <a:gd name="connsiteY20" fmla="*/ 1017639 h 4601497"/>
              <a:gd name="connsiteX21" fmla="*/ 1047136 w 3819833"/>
              <a:gd name="connsiteY21" fmla="*/ 899652 h 4601497"/>
              <a:gd name="connsiteX22" fmla="*/ 958646 w 3819833"/>
              <a:gd name="connsiteY22" fmla="*/ 870155 h 4601497"/>
              <a:gd name="connsiteX23" fmla="*/ 855407 w 3819833"/>
              <a:gd name="connsiteY23" fmla="*/ 811162 h 4601497"/>
              <a:gd name="connsiteX24" fmla="*/ 693175 w 3819833"/>
              <a:gd name="connsiteY24" fmla="*/ 796413 h 4601497"/>
              <a:gd name="connsiteX25" fmla="*/ 604684 w 3819833"/>
              <a:gd name="connsiteY25" fmla="*/ 752168 h 4601497"/>
              <a:gd name="connsiteX26" fmla="*/ 530942 w 3819833"/>
              <a:gd name="connsiteY26" fmla="*/ 693175 h 4601497"/>
              <a:gd name="connsiteX27" fmla="*/ 73742 w 3819833"/>
              <a:gd name="connsiteY27" fmla="*/ 722671 h 4601497"/>
              <a:gd name="connsiteX28" fmla="*/ 29497 w 3819833"/>
              <a:gd name="connsiteY28" fmla="*/ 752168 h 4601497"/>
              <a:gd name="connsiteX29" fmla="*/ 0 w 3819833"/>
              <a:gd name="connsiteY29" fmla="*/ 884904 h 4601497"/>
              <a:gd name="connsiteX30" fmla="*/ 14749 w 3819833"/>
              <a:gd name="connsiteY30" fmla="*/ 1061884 h 4601497"/>
              <a:gd name="connsiteX31" fmla="*/ 58994 w 3819833"/>
              <a:gd name="connsiteY31" fmla="*/ 1091381 h 4601497"/>
              <a:gd name="connsiteX32" fmla="*/ 117988 w 3819833"/>
              <a:gd name="connsiteY32" fmla="*/ 1179871 h 4601497"/>
              <a:gd name="connsiteX33" fmla="*/ 162233 w 3819833"/>
              <a:gd name="connsiteY33" fmla="*/ 1238865 h 4601497"/>
              <a:gd name="connsiteX34" fmla="*/ 191729 w 3819833"/>
              <a:gd name="connsiteY34" fmla="*/ 1342104 h 4601497"/>
              <a:gd name="connsiteX35" fmla="*/ 206478 w 3819833"/>
              <a:gd name="connsiteY35" fmla="*/ 1386349 h 4601497"/>
              <a:gd name="connsiteX36" fmla="*/ 221226 w 3819833"/>
              <a:gd name="connsiteY36" fmla="*/ 1445342 h 4601497"/>
              <a:gd name="connsiteX37" fmla="*/ 250723 w 3819833"/>
              <a:gd name="connsiteY37" fmla="*/ 1489588 h 4601497"/>
              <a:gd name="connsiteX38" fmla="*/ 280220 w 3819833"/>
              <a:gd name="connsiteY38" fmla="*/ 1592826 h 4601497"/>
              <a:gd name="connsiteX39" fmla="*/ 294968 w 3819833"/>
              <a:gd name="connsiteY39" fmla="*/ 1651820 h 4601497"/>
              <a:gd name="connsiteX40" fmla="*/ 309717 w 3819833"/>
              <a:gd name="connsiteY40" fmla="*/ 1696065 h 4601497"/>
              <a:gd name="connsiteX41" fmla="*/ 353962 w 3819833"/>
              <a:gd name="connsiteY41" fmla="*/ 1725562 h 4601497"/>
              <a:gd name="connsiteX42" fmla="*/ 412955 w 3819833"/>
              <a:gd name="connsiteY42" fmla="*/ 1799304 h 4601497"/>
              <a:gd name="connsiteX43" fmla="*/ 427704 w 3819833"/>
              <a:gd name="connsiteY43" fmla="*/ 1858297 h 4601497"/>
              <a:gd name="connsiteX44" fmla="*/ 457200 w 3819833"/>
              <a:gd name="connsiteY44" fmla="*/ 1902542 h 4601497"/>
              <a:gd name="connsiteX45" fmla="*/ 412955 w 3819833"/>
              <a:gd name="connsiteY45" fmla="*/ 1932039 h 4601497"/>
              <a:gd name="connsiteX46" fmla="*/ 383458 w 3819833"/>
              <a:gd name="connsiteY46" fmla="*/ 1976284 h 4601497"/>
              <a:gd name="connsiteX47" fmla="*/ 339213 w 3819833"/>
              <a:gd name="connsiteY47" fmla="*/ 1991033 h 4601497"/>
              <a:gd name="connsiteX48" fmla="*/ 235975 w 3819833"/>
              <a:gd name="connsiteY48" fmla="*/ 2109020 h 4601497"/>
              <a:gd name="connsiteX49" fmla="*/ 221226 w 3819833"/>
              <a:gd name="connsiteY49" fmla="*/ 2168013 h 4601497"/>
              <a:gd name="connsiteX50" fmla="*/ 294968 w 3819833"/>
              <a:gd name="connsiteY50" fmla="*/ 2227007 h 4601497"/>
              <a:gd name="connsiteX51" fmla="*/ 265471 w 3819833"/>
              <a:gd name="connsiteY51" fmla="*/ 2286000 h 4601497"/>
              <a:gd name="connsiteX52" fmla="*/ 206478 w 3819833"/>
              <a:gd name="connsiteY52" fmla="*/ 2344994 h 4601497"/>
              <a:gd name="connsiteX53" fmla="*/ 250723 w 3819833"/>
              <a:gd name="connsiteY53" fmla="*/ 2757949 h 4601497"/>
              <a:gd name="connsiteX54" fmla="*/ 309717 w 3819833"/>
              <a:gd name="connsiteY54" fmla="*/ 2846439 h 4601497"/>
              <a:gd name="connsiteX55" fmla="*/ 398207 w 3819833"/>
              <a:gd name="connsiteY55" fmla="*/ 2905433 h 4601497"/>
              <a:gd name="connsiteX56" fmla="*/ 457200 w 3819833"/>
              <a:gd name="connsiteY56" fmla="*/ 2875936 h 4601497"/>
              <a:gd name="connsiteX57" fmla="*/ 501446 w 3819833"/>
              <a:gd name="connsiteY57" fmla="*/ 2905433 h 4601497"/>
              <a:gd name="connsiteX58" fmla="*/ 619433 w 3819833"/>
              <a:gd name="connsiteY58" fmla="*/ 2934929 h 4601497"/>
              <a:gd name="connsiteX59" fmla="*/ 663678 w 3819833"/>
              <a:gd name="connsiteY59" fmla="*/ 2949678 h 4601497"/>
              <a:gd name="connsiteX60" fmla="*/ 722671 w 3819833"/>
              <a:gd name="connsiteY60" fmla="*/ 3052917 h 4601497"/>
              <a:gd name="connsiteX61" fmla="*/ 766917 w 3819833"/>
              <a:gd name="connsiteY61" fmla="*/ 3067665 h 4601497"/>
              <a:gd name="connsiteX62" fmla="*/ 781665 w 3819833"/>
              <a:gd name="connsiteY62" fmla="*/ 3111910 h 4601497"/>
              <a:gd name="connsiteX63" fmla="*/ 870155 w 3819833"/>
              <a:gd name="connsiteY63" fmla="*/ 3170904 h 4601497"/>
              <a:gd name="connsiteX64" fmla="*/ 914400 w 3819833"/>
              <a:gd name="connsiteY64" fmla="*/ 3259394 h 4601497"/>
              <a:gd name="connsiteX65" fmla="*/ 929149 w 3819833"/>
              <a:gd name="connsiteY65" fmla="*/ 3421626 h 4601497"/>
              <a:gd name="connsiteX66" fmla="*/ 988142 w 3819833"/>
              <a:gd name="connsiteY66" fmla="*/ 3451123 h 4601497"/>
              <a:gd name="connsiteX67" fmla="*/ 1017639 w 3819833"/>
              <a:gd name="connsiteY67" fmla="*/ 3406878 h 4601497"/>
              <a:gd name="connsiteX68" fmla="*/ 1135626 w 3819833"/>
              <a:gd name="connsiteY68" fmla="*/ 3421626 h 4601497"/>
              <a:gd name="connsiteX69" fmla="*/ 1165123 w 3819833"/>
              <a:gd name="connsiteY69" fmla="*/ 3465871 h 4601497"/>
              <a:gd name="connsiteX70" fmla="*/ 1209368 w 3819833"/>
              <a:gd name="connsiteY70" fmla="*/ 3495368 h 4601497"/>
              <a:gd name="connsiteX71" fmla="*/ 1224117 w 3819833"/>
              <a:gd name="connsiteY71" fmla="*/ 3539613 h 4601497"/>
              <a:gd name="connsiteX72" fmla="*/ 1268362 w 3819833"/>
              <a:gd name="connsiteY72" fmla="*/ 3569110 h 4601497"/>
              <a:gd name="connsiteX73" fmla="*/ 1504336 w 3819833"/>
              <a:gd name="connsiteY73" fmla="*/ 3598607 h 4601497"/>
              <a:gd name="connsiteX74" fmla="*/ 1725562 w 3819833"/>
              <a:gd name="connsiteY74" fmla="*/ 3642852 h 4601497"/>
              <a:gd name="connsiteX75" fmla="*/ 1828800 w 3819833"/>
              <a:gd name="connsiteY75" fmla="*/ 3672349 h 4601497"/>
              <a:gd name="connsiteX76" fmla="*/ 1917291 w 3819833"/>
              <a:gd name="connsiteY76" fmla="*/ 3687097 h 4601497"/>
              <a:gd name="connsiteX77" fmla="*/ 1961536 w 3819833"/>
              <a:gd name="connsiteY77" fmla="*/ 3701846 h 4601497"/>
              <a:gd name="connsiteX78" fmla="*/ 1902542 w 3819833"/>
              <a:gd name="connsiteY78" fmla="*/ 3893575 h 4601497"/>
              <a:gd name="connsiteX79" fmla="*/ 1873046 w 3819833"/>
              <a:gd name="connsiteY79" fmla="*/ 3982065 h 4601497"/>
              <a:gd name="connsiteX80" fmla="*/ 1843549 w 3819833"/>
              <a:gd name="connsiteY80" fmla="*/ 4085304 h 4601497"/>
              <a:gd name="connsiteX81" fmla="*/ 1828800 w 3819833"/>
              <a:gd name="connsiteY81" fmla="*/ 4203291 h 4601497"/>
              <a:gd name="connsiteX82" fmla="*/ 1784555 w 3819833"/>
              <a:gd name="connsiteY82" fmla="*/ 4336026 h 4601497"/>
              <a:gd name="connsiteX83" fmla="*/ 1917291 w 3819833"/>
              <a:gd name="connsiteY83" fmla="*/ 4409768 h 4601497"/>
              <a:gd name="connsiteX84" fmla="*/ 2020529 w 3819833"/>
              <a:gd name="connsiteY84" fmla="*/ 4468762 h 4601497"/>
              <a:gd name="connsiteX85" fmla="*/ 2064775 w 3819833"/>
              <a:gd name="connsiteY85" fmla="*/ 4483510 h 4601497"/>
              <a:gd name="connsiteX86" fmla="*/ 2271252 w 3819833"/>
              <a:gd name="connsiteY86" fmla="*/ 4498259 h 4601497"/>
              <a:gd name="connsiteX87" fmla="*/ 2330246 w 3819833"/>
              <a:gd name="connsiteY87" fmla="*/ 4513007 h 4601497"/>
              <a:gd name="connsiteX88" fmla="*/ 2433484 w 3819833"/>
              <a:gd name="connsiteY88" fmla="*/ 4542504 h 4601497"/>
              <a:gd name="connsiteX89" fmla="*/ 2698955 w 3819833"/>
              <a:gd name="connsiteY89" fmla="*/ 4527755 h 4601497"/>
              <a:gd name="connsiteX90" fmla="*/ 2787446 w 3819833"/>
              <a:gd name="connsiteY90" fmla="*/ 4498259 h 4601497"/>
              <a:gd name="connsiteX91" fmla="*/ 3067665 w 3819833"/>
              <a:gd name="connsiteY91" fmla="*/ 4513007 h 4601497"/>
              <a:gd name="connsiteX92" fmla="*/ 3111910 w 3819833"/>
              <a:gd name="connsiteY92" fmla="*/ 4527755 h 4601497"/>
              <a:gd name="connsiteX93" fmla="*/ 3170904 w 3819833"/>
              <a:gd name="connsiteY93" fmla="*/ 4542504 h 4601497"/>
              <a:gd name="connsiteX94" fmla="*/ 3215149 w 3819833"/>
              <a:gd name="connsiteY94" fmla="*/ 4572000 h 4601497"/>
              <a:gd name="connsiteX95" fmla="*/ 3274142 w 3819833"/>
              <a:gd name="connsiteY95" fmla="*/ 4586749 h 4601497"/>
              <a:gd name="connsiteX96" fmla="*/ 3318388 w 3819833"/>
              <a:gd name="connsiteY96" fmla="*/ 4601497 h 4601497"/>
              <a:gd name="connsiteX97" fmla="*/ 3480620 w 3819833"/>
              <a:gd name="connsiteY97" fmla="*/ 4542504 h 4601497"/>
              <a:gd name="connsiteX98" fmla="*/ 3495368 w 3819833"/>
              <a:gd name="connsiteY98" fmla="*/ 4498259 h 4601497"/>
              <a:gd name="connsiteX99" fmla="*/ 3465871 w 3819833"/>
              <a:gd name="connsiteY99" fmla="*/ 4439265 h 4601497"/>
              <a:gd name="connsiteX100" fmla="*/ 3436375 w 3819833"/>
              <a:gd name="connsiteY100" fmla="*/ 4395020 h 4601497"/>
              <a:gd name="connsiteX101" fmla="*/ 3421626 w 3819833"/>
              <a:gd name="connsiteY101" fmla="*/ 4350775 h 4601497"/>
              <a:gd name="connsiteX102" fmla="*/ 3362633 w 3819833"/>
              <a:gd name="connsiteY102" fmla="*/ 4336026 h 4601497"/>
              <a:gd name="connsiteX103" fmla="*/ 3318388 w 3819833"/>
              <a:gd name="connsiteY103" fmla="*/ 4247536 h 4601497"/>
              <a:gd name="connsiteX104" fmla="*/ 3259394 w 3819833"/>
              <a:gd name="connsiteY104" fmla="*/ 4232788 h 4601497"/>
              <a:gd name="connsiteX105" fmla="*/ 3215149 w 3819833"/>
              <a:gd name="connsiteY105" fmla="*/ 4203291 h 4601497"/>
              <a:gd name="connsiteX106" fmla="*/ 3156155 w 3819833"/>
              <a:gd name="connsiteY106" fmla="*/ 4173794 h 4601497"/>
              <a:gd name="connsiteX107" fmla="*/ 3052917 w 3819833"/>
              <a:gd name="connsiteY107" fmla="*/ 4055807 h 4601497"/>
              <a:gd name="connsiteX108" fmla="*/ 3067665 w 3819833"/>
              <a:gd name="connsiteY108" fmla="*/ 4011562 h 4601497"/>
              <a:gd name="connsiteX109" fmla="*/ 3170904 w 3819833"/>
              <a:gd name="connsiteY109" fmla="*/ 3952568 h 4601497"/>
              <a:gd name="connsiteX110" fmla="*/ 3200400 w 3819833"/>
              <a:gd name="connsiteY110" fmla="*/ 3864078 h 4601497"/>
              <a:gd name="connsiteX111" fmla="*/ 3215149 w 3819833"/>
              <a:gd name="connsiteY111" fmla="*/ 3819833 h 4601497"/>
              <a:gd name="connsiteX112" fmla="*/ 3200400 w 3819833"/>
              <a:gd name="connsiteY112" fmla="*/ 3701846 h 4601497"/>
              <a:gd name="connsiteX113" fmla="*/ 3156155 w 3819833"/>
              <a:gd name="connsiteY113" fmla="*/ 3687097 h 4601497"/>
              <a:gd name="connsiteX114" fmla="*/ 3126658 w 3819833"/>
              <a:gd name="connsiteY114" fmla="*/ 3642852 h 4601497"/>
              <a:gd name="connsiteX115" fmla="*/ 3082413 w 3819833"/>
              <a:gd name="connsiteY115" fmla="*/ 3613355 h 4601497"/>
              <a:gd name="connsiteX116" fmla="*/ 2934929 w 3819833"/>
              <a:gd name="connsiteY116" fmla="*/ 3583859 h 4601497"/>
              <a:gd name="connsiteX117" fmla="*/ 2890684 w 3819833"/>
              <a:gd name="connsiteY117" fmla="*/ 3569110 h 4601497"/>
              <a:gd name="connsiteX118" fmla="*/ 2787446 w 3819833"/>
              <a:gd name="connsiteY118" fmla="*/ 3539613 h 4601497"/>
              <a:gd name="connsiteX119" fmla="*/ 2728452 w 3819833"/>
              <a:gd name="connsiteY119" fmla="*/ 3510117 h 4601497"/>
              <a:gd name="connsiteX120" fmla="*/ 2684207 w 3819833"/>
              <a:gd name="connsiteY120" fmla="*/ 3465871 h 4601497"/>
              <a:gd name="connsiteX121" fmla="*/ 2669458 w 3819833"/>
              <a:gd name="connsiteY121" fmla="*/ 3406878 h 4601497"/>
              <a:gd name="connsiteX122" fmla="*/ 2654710 w 3819833"/>
              <a:gd name="connsiteY122" fmla="*/ 3362633 h 4601497"/>
              <a:gd name="connsiteX123" fmla="*/ 2669458 w 3819833"/>
              <a:gd name="connsiteY123" fmla="*/ 3274142 h 4601497"/>
              <a:gd name="connsiteX124" fmla="*/ 2787446 w 3819833"/>
              <a:gd name="connsiteY124" fmla="*/ 3288891 h 4601497"/>
              <a:gd name="connsiteX125" fmla="*/ 2890684 w 3819833"/>
              <a:gd name="connsiteY125" fmla="*/ 3274142 h 4601497"/>
              <a:gd name="connsiteX126" fmla="*/ 2964426 w 3819833"/>
              <a:gd name="connsiteY126" fmla="*/ 3052917 h 4601497"/>
              <a:gd name="connsiteX127" fmla="*/ 3008671 w 3819833"/>
              <a:gd name="connsiteY127" fmla="*/ 3038168 h 4601497"/>
              <a:gd name="connsiteX128" fmla="*/ 3082413 w 3819833"/>
              <a:gd name="connsiteY128" fmla="*/ 2949678 h 4601497"/>
              <a:gd name="connsiteX129" fmla="*/ 3170904 w 3819833"/>
              <a:gd name="connsiteY129" fmla="*/ 2890684 h 4601497"/>
              <a:gd name="connsiteX130" fmla="*/ 3318388 w 3819833"/>
              <a:gd name="connsiteY130" fmla="*/ 2920181 h 4601497"/>
              <a:gd name="connsiteX131" fmla="*/ 3524865 w 3819833"/>
              <a:gd name="connsiteY131" fmla="*/ 2890684 h 4601497"/>
              <a:gd name="connsiteX132" fmla="*/ 3628104 w 3819833"/>
              <a:gd name="connsiteY132" fmla="*/ 2861188 h 4601497"/>
              <a:gd name="connsiteX133" fmla="*/ 3731342 w 3819833"/>
              <a:gd name="connsiteY133" fmla="*/ 2831691 h 4601497"/>
              <a:gd name="connsiteX134" fmla="*/ 3760839 w 3819833"/>
              <a:gd name="connsiteY134" fmla="*/ 2787446 h 4601497"/>
              <a:gd name="connsiteX135" fmla="*/ 3805084 w 3819833"/>
              <a:gd name="connsiteY135" fmla="*/ 2757949 h 4601497"/>
              <a:gd name="connsiteX136" fmla="*/ 3819833 w 3819833"/>
              <a:gd name="connsiteY136" fmla="*/ 2713704 h 4601497"/>
              <a:gd name="connsiteX137" fmla="*/ 3805084 w 3819833"/>
              <a:gd name="connsiteY137" fmla="*/ 2551471 h 4601497"/>
              <a:gd name="connsiteX138" fmla="*/ 3760839 w 3819833"/>
              <a:gd name="connsiteY138" fmla="*/ 2521975 h 4601497"/>
              <a:gd name="connsiteX139" fmla="*/ 3701846 w 3819833"/>
              <a:gd name="connsiteY139" fmla="*/ 2374491 h 4601497"/>
              <a:gd name="connsiteX140" fmla="*/ 3657600 w 3819833"/>
              <a:gd name="connsiteY140" fmla="*/ 2344994 h 4601497"/>
              <a:gd name="connsiteX141" fmla="*/ 3628104 w 3819833"/>
              <a:gd name="connsiteY141" fmla="*/ 2256504 h 4601497"/>
              <a:gd name="connsiteX142" fmla="*/ 3613355 w 3819833"/>
              <a:gd name="connsiteY142" fmla="*/ 2212259 h 4601497"/>
              <a:gd name="connsiteX143" fmla="*/ 3569110 w 3819833"/>
              <a:gd name="connsiteY143" fmla="*/ 2153265 h 4601497"/>
              <a:gd name="connsiteX144" fmla="*/ 3524865 w 3819833"/>
              <a:gd name="connsiteY144" fmla="*/ 2050026 h 4601497"/>
              <a:gd name="connsiteX145" fmla="*/ 3495368 w 3819833"/>
              <a:gd name="connsiteY145" fmla="*/ 2005781 h 4601497"/>
              <a:gd name="connsiteX146" fmla="*/ 3465871 w 3819833"/>
              <a:gd name="connsiteY146" fmla="*/ 1946788 h 4601497"/>
              <a:gd name="connsiteX147" fmla="*/ 3436375 w 3819833"/>
              <a:gd name="connsiteY147" fmla="*/ 1902542 h 4601497"/>
              <a:gd name="connsiteX148" fmla="*/ 3406878 w 3819833"/>
              <a:gd name="connsiteY148" fmla="*/ 1843549 h 4601497"/>
              <a:gd name="connsiteX149" fmla="*/ 3362633 w 3819833"/>
              <a:gd name="connsiteY149" fmla="*/ 1814052 h 4601497"/>
              <a:gd name="connsiteX150" fmla="*/ 3259394 w 3819833"/>
              <a:gd name="connsiteY150" fmla="*/ 1696065 h 4601497"/>
              <a:gd name="connsiteX151" fmla="*/ 3185652 w 3819833"/>
              <a:gd name="connsiteY151" fmla="*/ 1607575 h 4601497"/>
              <a:gd name="connsiteX152" fmla="*/ 3156155 w 3819833"/>
              <a:gd name="connsiteY152" fmla="*/ 1563329 h 4601497"/>
              <a:gd name="connsiteX153" fmla="*/ 3052917 w 3819833"/>
              <a:gd name="connsiteY153" fmla="*/ 1489588 h 4601497"/>
              <a:gd name="connsiteX154" fmla="*/ 2993923 w 3819833"/>
              <a:gd name="connsiteY154" fmla="*/ 1386349 h 4601497"/>
              <a:gd name="connsiteX155" fmla="*/ 2949678 w 3819833"/>
              <a:gd name="connsiteY155" fmla="*/ 1371600 h 4601497"/>
              <a:gd name="connsiteX156" fmla="*/ 2846439 w 3819833"/>
              <a:gd name="connsiteY156" fmla="*/ 1253613 h 4601497"/>
              <a:gd name="connsiteX157" fmla="*/ 2802194 w 3819833"/>
              <a:gd name="connsiteY157" fmla="*/ 1165123 h 4601497"/>
              <a:gd name="connsiteX158" fmla="*/ 2757949 w 3819833"/>
              <a:gd name="connsiteY158" fmla="*/ 1076633 h 4601497"/>
              <a:gd name="connsiteX159" fmla="*/ 2713704 w 3819833"/>
              <a:gd name="connsiteY159" fmla="*/ 1047136 h 4601497"/>
              <a:gd name="connsiteX160" fmla="*/ 2684207 w 3819833"/>
              <a:gd name="connsiteY160" fmla="*/ 958646 h 4601497"/>
              <a:gd name="connsiteX161" fmla="*/ 2669458 w 3819833"/>
              <a:gd name="connsiteY161" fmla="*/ 914400 h 4601497"/>
              <a:gd name="connsiteX162" fmla="*/ 2625213 w 3819833"/>
              <a:gd name="connsiteY162" fmla="*/ 899652 h 4601497"/>
              <a:gd name="connsiteX163" fmla="*/ 2580968 w 3819833"/>
              <a:gd name="connsiteY163" fmla="*/ 855407 h 4601497"/>
              <a:gd name="connsiteX164" fmla="*/ 2551471 w 3819833"/>
              <a:gd name="connsiteY164" fmla="*/ 766917 h 4601497"/>
              <a:gd name="connsiteX165" fmla="*/ 2507226 w 3819833"/>
              <a:gd name="connsiteY165" fmla="*/ 663678 h 4601497"/>
              <a:gd name="connsiteX166" fmla="*/ 2536723 w 3819833"/>
              <a:gd name="connsiteY166" fmla="*/ 353962 h 4601497"/>
              <a:gd name="connsiteX167" fmla="*/ 2566220 w 3819833"/>
              <a:gd name="connsiteY167" fmla="*/ 309717 h 4601497"/>
              <a:gd name="connsiteX168" fmla="*/ 2595717 w 3819833"/>
              <a:gd name="connsiteY168" fmla="*/ 221226 h 4601497"/>
              <a:gd name="connsiteX169" fmla="*/ 2610465 w 3819833"/>
              <a:gd name="connsiteY169" fmla="*/ 176981 h 4601497"/>
              <a:gd name="connsiteX170" fmla="*/ 2595717 w 3819833"/>
              <a:gd name="connsiteY170" fmla="*/ 58994 h 4601497"/>
              <a:gd name="connsiteX171" fmla="*/ 2551471 w 3819833"/>
              <a:gd name="connsiteY171" fmla="*/ 44246 h 4601497"/>
              <a:gd name="connsiteX172" fmla="*/ 2403988 w 3819833"/>
              <a:gd name="connsiteY172" fmla="*/ 29497 h 4601497"/>
              <a:gd name="connsiteX173" fmla="*/ 2271252 w 3819833"/>
              <a:gd name="connsiteY173" fmla="*/ 0 h 4601497"/>
              <a:gd name="connsiteX174" fmla="*/ 2050026 w 3819833"/>
              <a:gd name="connsiteY174" fmla="*/ 14749 h 4601497"/>
              <a:gd name="connsiteX175" fmla="*/ 2005781 w 3819833"/>
              <a:gd name="connsiteY175" fmla="*/ 29497 h 4601497"/>
              <a:gd name="connsiteX176" fmla="*/ 1991033 w 3819833"/>
              <a:gd name="connsiteY176" fmla="*/ 88491 h 4601497"/>
              <a:gd name="connsiteX177" fmla="*/ 1976284 w 3819833"/>
              <a:gd name="connsiteY177" fmla="*/ 132736 h 4601497"/>
              <a:gd name="connsiteX178" fmla="*/ 1991033 w 3819833"/>
              <a:gd name="connsiteY178" fmla="*/ 250723 h 4601497"/>
              <a:gd name="connsiteX179" fmla="*/ 2020529 w 3819833"/>
              <a:gd name="connsiteY179" fmla="*/ 294968 h 4601497"/>
              <a:gd name="connsiteX180" fmla="*/ 1932039 w 3819833"/>
              <a:gd name="connsiteY180" fmla="*/ 324465 h 4601497"/>
              <a:gd name="connsiteX181" fmla="*/ 1887794 w 3819833"/>
              <a:gd name="connsiteY181" fmla="*/ 353962 h 4601497"/>
              <a:gd name="connsiteX182" fmla="*/ 1828800 w 3819833"/>
              <a:gd name="connsiteY182" fmla="*/ 457200 h 4601497"/>
              <a:gd name="connsiteX183" fmla="*/ 1784555 w 3819833"/>
              <a:gd name="connsiteY183" fmla="*/ 471949 h 4601497"/>
              <a:gd name="connsiteX184" fmla="*/ 1740310 w 3819833"/>
              <a:gd name="connsiteY184" fmla="*/ 560439 h 4601497"/>
              <a:gd name="connsiteX185" fmla="*/ 1696065 w 3819833"/>
              <a:gd name="connsiteY185" fmla="*/ 545691 h 4601497"/>
              <a:gd name="connsiteX186" fmla="*/ 1681317 w 3819833"/>
              <a:gd name="connsiteY186" fmla="*/ 501446 h 4601497"/>
              <a:gd name="connsiteX187" fmla="*/ 1578078 w 3819833"/>
              <a:gd name="connsiteY187" fmla="*/ 516194 h 4601497"/>
              <a:gd name="connsiteX188" fmla="*/ 1548581 w 3819833"/>
              <a:gd name="connsiteY188" fmla="*/ 560439 h 4601497"/>
              <a:gd name="connsiteX189" fmla="*/ 1519084 w 3819833"/>
              <a:gd name="connsiteY189" fmla="*/ 619433 h 4601497"/>
              <a:gd name="connsiteX190" fmla="*/ 1474839 w 3819833"/>
              <a:gd name="connsiteY190" fmla="*/ 648929 h 4601497"/>
              <a:gd name="connsiteX191" fmla="*/ 1445342 w 3819833"/>
              <a:gd name="connsiteY191" fmla="*/ 693175 h 4601497"/>
              <a:gd name="connsiteX192" fmla="*/ 1430594 w 3819833"/>
              <a:gd name="connsiteY192" fmla="*/ 737420 h 4601497"/>
              <a:gd name="connsiteX193" fmla="*/ 1386349 w 3819833"/>
              <a:gd name="connsiteY193" fmla="*/ 766917 h 4601497"/>
              <a:gd name="connsiteX194" fmla="*/ 1371600 w 3819833"/>
              <a:gd name="connsiteY194" fmla="*/ 825910 h 4601497"/>
              <a:gd name="connsiteX195" fmla="*/ 1356852 w 3819833"/>
              <a:gd name="connsiteY195" fmla="*/ 870155 h 4601497"/>
              <a:gd name="connsiteX196" fmla="*/ 1312607 w 3819833"/>
              <a:gd name="connsiteY196" fmla="*/ 855407 h 4601497"/>
              <a:gd name="connsiteX197" fmla="*/ 1312607 w 3819833"/>
              <a:gd name="connsiteY197" fmla="*/ 663678 h 4601497"/>
              <a:gd name="connsiteX198" fmla="*/ 1268362 w 3819833"/>
              <a:gd name="connsiteY198" fmla="*/ 648929 h 4601497"/>
              <a:gd name="connsiteX199" fmla="*/ 1106129 w 3819833"/>
              <a:gd name="connsiteY199" fmla="*/ 663678 h 4601497"/>
              <a:gd name="connsiteX200" fmla="*/ 1047136 w 3819833"/>
              <a:gd name="connsiteY200" fmla="*/ 678426 h 4601497"/>
              <a:gd name="connsiteX201" fmla="*/ 1032388 w 3819833"/>
              <a:gd name="connsiteY201" fmla="*/ 722671 h 4601497"/>
              <a:gd name="connsiteX202" fmla="*/ 1091381 w 3819833"/>
              <a:gd name="connsiteY202" fmla="*/ 781665 h 4601497"/>
              <a:gd name="connsiteX203" fmla="*/ 1120878 w 3819833"/>
              <a:gd name="connsiteY203" fmla="*/ 825910 h 4601497"/>
              <a:gd name="connsiteX204" fmla="*/ 1165123 w 3819833"/>
              <a:gd name="connsiteY204" fmla="*/ 855407 h 4601497"/>
              <a:gd name="connsiteX205" fmla="*/ 1209368 w 3819833"/>
              <a:gd name="connsiteY205" fmla="*/ 899652 h 4601497"/>
              <a:gd name="connsiteX206" fmla="*/ 1224117 w 3819833"/>
              <a:gd name="connsiteY206" fmla="*/ 958646 h 4601497"/>
              <a:gd name="connsiteX207" fmla="*/ 1209368 w 3819833"/>
              <a:gd name="connsiteY207" fmla="*/ 1002891 h 4601497"/>
              <a:gd name="connsiteX208" fmla="*/ 1076633 w 3819833"/>
              <a:gd name="connsiteY208" fmla="*/ 1076633 h 4601497"/>
              <a:gd name="connsiteX209" fmla="*/ 1017639 w 3819833"/>
              <a:gd name="connsiteY209" fmla="*/ 1179871 h 4601497"/>
              <a:gd name="connsiteX210" fmla="*/ 1002891 w 3819833"/>
              <a:gd name="connsiteY210" fmla="*/ 1238865 h 4601497"/>
              <a:gd name="connsiteX211" fmla="*/ 1091381 w 3819833"/>
              <a:gd name="connsiteY211" fmla="*/ 1283110 h 460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3819833" h="4601497">
                <a:moveTo>
                  <a:pt x="1017639" y="1283110"/>
                </a:moveTo>
                <a:cubicBezTo>
                  <a:pt x="1023527" y="1284288"/>
                  <a:pt x="1134989" y="1284385"/>
                  <a:pt x="1106129" y="1342104"/>
                </a:cubicBezTo>
                <a:cubicBezTo>
                  <a:pt x="1099176" y="1356009"/>
                  <a:pt x="1076632" y="1351936"/>
                  <a:pt x="1061884" y="1356852"/>
                </a:cubicBezTo>
                <a:cubicBezTo>
                  <a:pt x="1022555" y="1347020"/>
                  <a:pt x="983008" y="1338022"/>
                  <a:pt x="943897" y="1327355"/>
                </a:cubicBezTo>
                <a:cubicBezTo>
                  <a:pt x="928899" y="1323265"/>
                  <a:pt x="914600" y="1316878"/>
                  <a:pt x="899652" y="1312607"/>
                </a:cubicBezTo>
                <a:cubicBezTo>
                  <a:pt x="880162" y="1307039"/>
                  <a:pt x="860323" y="1302775"/>
                  <a:pt x="840658" y="1297859"/>
                </a:cubicBezTo>
                <a:cubicBezTo>
                  <a:pt x="771429" y="1320935"/>
                  <a:pt x="745301" y="1313621"/>
                  <a:pt x="811162" y="1445342"/>
                </a:cubicBezTo>
                <a:cubicBezTo>
                  <a:pt x="820227" y="1463472"/>
                  <a:pt x="850491" y="1455175"/>
                  <a:pt x="870155" y="1460091"/>
                </a:cubicBezTo>
                <a:cubicBezTo>
                  <a:pt x="894239" y="1496216"/>
                  <a:pt x="922999" y="1515711"/>
                  <a:pt x="884904" y="1563329"/>
                </a:cubicBezTo>
                <a:cubicBezTo>
                  <a:pt x="875192" y="1575469"/>
                  <a:pt x="855407" y="1573162"/>
                  <a:pt x="840658" y="1578078"/>
                </a:cubicBezTo>
                <a:cubicBezTo>
                  <a:pt x="804210" y="1468730"/>
                  <a:pt x="838972" y="1503493"/>
                  <a:pt x="752168" y="1460091"/>
                </a:cubicBezTo>
                <a:cubicBezTo>
                  <a:pt x="742336" y="1445343"/>
                  <a:pt x="736011" y="1427518"/>
                  <a:pt x="722671" y="1415846"/>
                </a:cubicBezTo>
                <a:cubicBezTo>
                  <a:pt x="695992" y="1392501"/>
                  <a:pt x="634181" y="1356852"/>
                  <a:pt x="634181" y="1356852"/>
                </a:cubicBezTo>
                <a:cubicBezTo>
                  <a:pt x="629265" y="1342104"/>
                  <a:pt x="629144" y="1324746"/>
                  <a:pt x="619433" y="1312607"/>
                </a:cubicBezTo>
                <a:cubicBezTo>
                  <a:pt x="598639" y="1286615"/>
                  <a:pt x="560090" y="1278078"/>
                  <a:pt x="530942" y="1268362"/>
                </a:cubicBezTo>
                <a:cubicBezTo>
                  <a:pt x="526026" y="1253614"/>
                  <a:pt x="510420" y="1238551"/>
                  <a:pt x="516194" y="1224117"/>
                </a:cubicBezTo>
                <a:cubicBezTo>
                  <a:pt x="522777" y="1207659"/>
                  <a:pt x="542736" y="1195505"/>
                  <a:pt x="560439" y="1194620"/>
                </a:cubicBezTo>
                <a:lnTo>
                  <a:pt x="811162" y="1209368"/>
                </a:lnTo>
                <a:cubicBezTo>
                  <a:pt x="870155" y="1204452"/>
                  <a:pt x="931222" y="1210883"/>
                  <a:pt x="988142" y="1194620"/>
                </a:cubicBezTo>
                <a:cubicBezTo>
                  <a:pt x="1005185" y="1189751"/>
                  <a:pt x="1011415" y="1166972"/>
                  <a:pt x="1017639" y="1150375"/>
                </a:cubicBezTo>
                <a:cubicBezTo>
                  <a:pt x="1103421" y="921628"/>
                  <a:pt x="962660" y="1216094"/>
                  <a:pt x="1061884" y="1017639"/>
                </a:cubicBezTo>
                <a:cubicBezTo>
                  <a:pt x="1056968" y="978310"/>
                  <a:pt x="1069865" y="932122"/>
                  <a:pt x="1047136" y="899652"/>
                </a:cubicBezTo>
                <a:cubicBezTo>
                  <a:pt x="1029306" y="874180"/>
                  <a:pt x="984517" y="887401"/>
                  <a:pt x="958646" y="870155"/>
                </a:cubicBezTo>
                <a:cubicBezTo>
                  <a:pt x="934903" y="854327"/>
                  <a:pt x="882134" y="816507"/>
                  <a:pt x="855407" y="811162"/>
                </a:cubicBezTo>
                <a:cubicBezTo>
                  <a:pt x="802161" y="800513"/>
                  <a:pt x="747252" y="801329"/>
                  <a:pt x="693175" y="796413"/>
                </a:cubicBezTo>
                <a:cubicBezTo>
                  <a:pt x="657188" y="784418"/>
                  <a:pt x="633275" y="780759"/>
                  <a:pt x="604684" y="752168"/>
                </a:cubicBezTo>
                <a:cubicBezTo>
                  <a:pt x="537975" y="685458"/>
                  <a:pt x="617079" y="721886"/>
                  <a:pt x="530942" y="693175"/>
                </a:cubicBezTo>
                <a:cubicBezTo>
                  <a:pt x="378542" y="703007"/>
                  <a:pt x="225413" y="704828"/>
                  <a:pt x="73742" y="722671"/>
                </a:cubicBezTo>
                <a:cubicBezTo>
                  <a:pt x="56138" y="724742"/>
                  <a:pt x="40570" y="738327"/>
                  <a:pt x="29497" y="752168"/>
                </a:cubicBezTo>
                <a:cubicBezTo>
                  <a:pt x="14211" y="771276"/>
                  <a:pt x="150" y="884002"/>
                  <a:pt x="0" y="884904"/>
                </a:cubicBezTo>
                <a:cubicBezTo>
                  <a:pt x="4916" y="943897"/>
                  <a:pt x="-1514" y="1004964"/>
                  <a:pt x="14749" y="1061884"/>
                </a:cubicBezTo>
                <a:cubicBezTo>
                  <a:pt x="19619" y="1078927"/>
                  <a:pt x="47322" y="1078041"/>
                  <a:pt x="58994" y="1091381"/>
                </a:cubicBezTo>
                <a:cubicBezTo>
                  <a:pt x="82339" y="1118060"/>
                  <a:pt x="96718" y="1151510"/>
                  <a:pt x="117988" y="1179871"/>
                </a:cubicBezTo>
                <a:lnTo>
                  <a:pt x="162233" y="1238865"/>
                </a:lnTo>
                <a:cubicBezTo>
                  <a:pt x="197600" y="1344969"/>
                  <a:pt x="154683" y="1212445"/>
                  <a:pt x="191729" y="1342104"/>
                </a:cubicBezTo>
                <a:cubicBezTo>
                  <a:pt x="196000" y="1357052"/>
                  <a:pt x="202207" y="1371401"/>
                  <a:pt x="206478" y="1386349"/>
                </a:cubicBezTo>
                <a:cubicBezTo>
                  <a:pt x="212047" y="1405839"/>
                  <a:pt x="213241" y="1426711"/>
                  <a:pt x="221226" y="1445342"/>
                </a:cubicBezTo>
                <a:cubicBezTo>
                  <a:pt x="228208" y="1461634"/>
                  <a:pt x="240891" y="1474839"/>
                  <a:pt x="250723" y="1489588"/>
                </a:cubicBezTo>
                <a:cubicBezTo>
                  <a:pt x="296831" y="1674023"/>
                  <a:pt x="237900" y="1444708"/>
                  <a:pt x="280220" y="1592826"/>
                </a:cubicBezTo>
                <a:cubicBezTo>
                  <a:pt x="285789" y="1612316"/>
                  <a:pt x="289399" y="1632330"/>
                  <a:pt x="294968" y="1651820"/>
                </a:cubicBezTo>
                <a:cubicBezTo>
                  <a:pt x="299239" y="1666768"/>
                  <a:pt x="300005" y="1683926"/>
                  <a:pt x="309717" y="1696065"/>
                </a:cubicBezTo>
                <a:cubicBezTo>
                  <a:pt x="320790" y="1709906"/>
                  <a:pt x="339214" y="1715730"/>
                  <a:pt x="353962" y="1725562"/>
                </a:cubicBezTo>
                <a:cubicBezTo>
                  <a:pt x="402174" y="1870201"/>
                  <a:pt x="324011" y="1665889"/>
                  <a:pt x="412955" y="1799304"/>
                </a:cubicBezTo>
                <a:cubicBezTo>
                  <a:pt x="424199" y="1816169"/>
                  <a:pt x="419719" y="1839666"/>
                  <a:pt x="427704" y="1858297"/>
                </a:cubicBezTo>
                <a:cubicBezTo>
                  <a:pt x="434686" y="1874589"/>
                  <a:pt x="447368" y="1887794"/>
                  <a:pt x="457200" y="1902542"/>
                </a:cubicBezTo>
                <a:cubicBezTo>
                  <a:pt x="442452" y="1912374"/>
                  <a:pt x="425489" y="1919505"/>
                  <a:pt x="412955" y="1932039"/>
                </a:cubicBezTo>
                <a:cubicBezTo>
                  <a:pt x="400421" y="1944573"/>
                  <a:pt x="397299" y="1965211"/>
                  <a:pt x="383458" y="1976284"/>
                </a:cubicBezTo>
                <a:cubicBezTo>
                  <a:pt x="371319" y="1985996"/>
                  <a:pt x="353961" y="1986117"/>
                  <a:pt x="339213" y="1991033"/>
                </a:cubicBezTo>
                <a:cubicBezTo>
                  <a:pt x="270388" y="2094271"/>
                  <a:pt x="309717" y="2059858"/>
                  <a:pt x="235975" y="2109020"/>
                </a:cubicBezTo>
                <a:cubicBezTo>
                  <a:pt x="231059" y="2128684"/>
                  <a:pt x="218360" y="2147947"/>
                  <a:pt x="221226" y="2168013"/>
                </a:cubicBezTo>
                <a:cubicBezTo>
                  <a:pt x="227897" y="2214711"/>
                  <a:pt x="261489" y="2215848"/>
                  <a:pt x="294968" y="2227007"/>
                </a:cubicBezTo>
                <a:cubicBezTo>
                  <a:pt x="285136" y="2246671"/>
                  <a:pt x="281017" y="2270454"/>
                  <a:pt x="265471" y="2286000"/>
                </a:cubicBezTo>
                <a:cubicBezTo>
                  <a:pt x="186814" y="2364657"/>
                  <a:pt x="245805" y="2227010"/>
                  <a:pt x="206478" y="2344994"/>
                </a:cubicBezTo>
                <a:cubicBezTo>
                  <a:pt x="220184" y="2605408"/>
                  <a:pt x="202595" y="2565434"/>
                  <a:pt x="250723" y="2757949"/>
                </a:cubicBezTo>
                <a:cubicBezTo>
                  <a:pt x="262604" y="2805473"/>
                  <a:pt x="267174" y="2813350"/>
                  <a:pt x="309717" y="2846439"/>
                </a:cubicBezTo>
                <a:cubicBezTo>
                  <a:pt x="337700" y="2868204"/>
                  <a:pt x="398207" y="2905433"/>
                  <a:pt x="398207" y="2905433"/>
                </a:cubicBezTo>
                <a:cubicBezTo>
                  <a:pt x="417871" y="2895601"/>
                  <a:pt x="435215" y="2875936"/>
                  <a:pt x="457200" y="2875936"/>
                </a:cubicBezTo>
                <a:cubicBezTo>
                  <a:pt x="474926" y="2875936"/>
                  <a:pt x="484788" y="2899375"/>
                  <a:pt x="501446" y="2905433"/>
                </a:cubicBezTo>
                <a:cubicBezTo>
                  <a:pt x="539545" y="2919287"/>
                  <a:pt x="580974" y="2922109"/>
                  <a:pt x="619433" y="2934929"/>
                </a:cubicBezTo>
                <a:lnTo>
                  <a:pt x="663678" y="2949678"/>
                </a:lnTo>
                <a:cubicBezTo>
                  <a:pt x="670934" y="2964190"/>
                  <a:pt x="705303" y="3039022"/>
                  <a:pt x="722671" y="3052917"/>
                </a:cubicBezTo>
                <a:cubicBezTo>
                  <a:pt x="734811" y="3062629"/>
                  <a:pt x="752168" y="3062749"/>
                  <a:pt x="766917" y="3067665"/>
                </a:cubicBezTo>
                <a:cubicBezTo>
                  <a:pt x="771833" y="3082413"/>
                  <a:pt x="770672" y="3100917"/>
                  <a:pt x="781665" y="3111910"/>
                </a:cubicBezTo>
                <a:cubicBezTo>
                  <a:pt x="806732" y="3136978"/>
                  <a:pt x="870155" y="3170904"/>
                  <a:pt x="870155" y="3170904"/>
                </a:cubicBezTo>
                <a:cubicBezTo>
                  <a:pt x="891399" y="3202769"/>
                  <a:pt x="908849" y="3220536"/>
                  <a:pt x="914400" y="3259394"/>
                </a:cubicBezTo>
                <a:cubicBezTo>
                  <a:pt x="922079" y="3313149"/>
                  <a:pt x="909656" y="3370945"/>
                  <a:pt x="929149" y="3421626"/>
                </a:cubicBezTo>
                <a:cubicBezTo>
                  <a:pt x="937041" y="3442146"/>
                  <a:pt x="968478" y="3441291"/>
                  <a:pt x="988142" y="3451123"/>
                </a:cubicBezTo>
                <a:cubicBezTo>
                  <a:pt x="997974" y="3436375"/>
                  <a:pt x="1003798" y="3417951"/>
                  <a:pt x="1017639" y="3406878"/>
                </a:cubicBezTo>
                <a:cubicBezTo>
                  <a:pt x="1060027" y="3372968"/>
                  <a:pt x="1093383" y="3404729"/>
                  <a:pt x="1135626" y="3421626"/>
                </a:cubicBezTo>
                <a:cubicBezTo>
                  <a:pt x="1145458" y="3436374"/>
                  <a:pt x="1152589" y="3453337"/>
                  <a:pt x="1165123" y="3465871"/>
                </a:cubicBezTo>
                <a:cubicBezTo>
                  <a:pt x="1177657" y="3478405"/>
                  <a:pt x="1198295" y="3481527"/>
                  <a:pt x="1209368" y="3495368"/>
                </a:cubicBezTo>
                <a:cubicBezTo>
                  <a:pt x="1219080" y="3507507"/>
                  <a:pt x="1214405" y="3527474"/>
                  <a:pt x="1224117" y="3539613"/>
                </a:cubicBezTo>
                <a:cubicBezTo>
                  <a:pt x="1235190" y="3553454"/>
                  <a:pt x="1252508" y="3561183"/>
                  <a:pt x="1268362" y="3569110"/>
                </a:cubicBezTo>
                <a:cubicBezTo>
                  <a:pt x="1332033" y="3600946"/>
                  <a:pt x="1467731" y="3595791"/>
                  <a:pt x="1504336" y="3598607"/>
                </a:cubicBezTo>
                <a:cubicBezTo>
                  <a:pt x="1639474" y="3652663"/>
                  <a:pt x="1522765" y="3613882"/>
                  <a:pt x="1725562" y="3642852"/>
                </a:cubicBezTo>
                <a:cubicBezTo>
                  <a:pt x="1815514" y="3655702"/>
                  <a:pt x="1753149" y="3655538"/>
                  <a:pt x="1828800" y="3672349"/>
                </a:cubicBezTo>
                <a:cubicBezTo>
                  <a:pt x="1857992" y="3678836"/>
                  <a:pt x="1887794" y="3682181"/>
                  <a:pt x="1917291" y="3687097"/>
                </a:cubicBezTo>
                <a:cubicBezTo>
                  <a:pt x="1932039" y="3692013"/>
                  <a:pt x="1959172" y="3686481"/>
                  <a:pt x="1961536" y="3701846"/>
                </a:cubicBezTo>
                <a:cubicBezTo>
                  <a:pt x="1988921" y="3879844"/>
                  <a:pt x="1991544" y="3863907"/>
                  <a:pt x="1902542" y="3893575"/>
                </a:cubicBezTo>
                <a:cubicBezTo>
                  <a:pt x="1892710" y="3923072"/>
                  <a:pt x="1880587" y="3951901"/>
                  <a:pt x="1873046" y="3982065"/>
                </a:cubicBezTo>
                <a:cubicBezTo>
                  <a:pt x="1854526" y="4056141"/>
                  <a:pt x="1864707" y="4021829"/>
                  <a:pt x="1843549" y="4085304"/>
                </a:cubicBezTo>
                <a:cubicBezTo>
                  <a:pt x="1838633" y="4124633"/>
                  <a:pt x="1837878" y="4164710"/>
                  <a:pt x="1828800" y="4203291"/>
                </a:cubicBezTo>
                <a:cubicBezTo>
                  <a:pt x="1818118" y="4248690"/>
                  <a:pt x="1784555" y="4336026"/>
                  <a:pt x="1784555" y="4336026"/>
                </a:cubicBezTo>
                <a:cubicBezTo>
                  <a:pt x="1885981" y="4403643"/>
                  <a:pt x="1839414" y="4383810"/>
                  <a:pt x="1917291" y="4409768"/>
                </a:cubicBezTo>
                <a:cubicBezTo>
                  <a:pt x="1961724" y="4439390"/>
                  <a:pt x="1968139" y="4446309"/>
                  <a:pt x="2020529" y="4468762"/>
                </a:cubicBezTo>
                <a:cubicBezTo>
                  <a:pt x="2034818" y="4474886"/>
                  <a:pt x="2049335" y="4481694"/>
                  <a:pt x="2064775" y="4483510"/>
                </a:cubicBezTo>
                <a:cubicBezTo>
                  <a:pt x="2133303" y="4491572"/>
                  <a:pt x="2202426" y="4493343"/>
                  <a:pt x="2271252" y="4498259"/>
                </a:cubicBezTo>
                <a:cubicBezTo>
                  <a:pt x="2290917" y="4503175"/>
                  <a:pt x="2310756" y="4507439"/>
                  <a:pt x="2330246" y="4513007"/>
                </a:cubicBezTo>
                <a:cubicBezTo>
                  <a:pt x="2478404" y="4555337"/>
                  <a:pt x="2248995" y="4496379"/>
                  <a:pt x="2433484" y="4542504"/>
                </a:cubicBezTo>
                <a:cubicBezTo>
                  <a:pt x="2521974" y="4537588"/>
                  <a:pt x="2611013" y="4538748"/>
                  <a:pt x="2698955" y="4527755"/>
                </a:cubicBezTo>
                <a:cubicBezTo>
                  <a:pt x="2729807" y="4523898"/>
                  <a:pt x="2787446" y="4498259"/>
                  <a:pt x="2787446" y="4498259"/>
                </a:cubicBezTo>
                <a:cubicBezTo>
                  <a:pt x="2880852" y="4503175"/>
                  <a:pt x="2974514" y="4504539"/>
                  <a:pt x="3067665" y="4513007"/>
                </a:cubicBezTo>
                <a:cubicBezTo>
                  <a:pt x="3083147" y="4514414"/>
                  <a:pt x="3096962" y="4523484"/>
                  <a:pt x="3111910" y="4527755"/>
                </a:cubicBezTo>
                <a:cubicBezTo>
                  <a:pt x="3131400" y="4533324"/>
                  <a:pt x="3151239" y="4537588"/>
                  <a:pt x="3170904" y="4542504"/>
                </a:cubicBezTo>
                <a:cubicBezTo>
                  <a:pt x="3185652" y="4552336"/>
                  <a:pt x="3198857" y="4565018"/>
                  <a:pt x="3215149" y="4572000"/>
                </a:cubicBezTo>
                <a:cubicBezTo>
                  <a:pt x="3233780" y="4579985"/>
                  <a:pt x="3254652" y="4581180"/>
                  <a:pt x="3274142" y="4586749"/>
                </a:cubicBezTo>
                <a:cubicBezTo>
                  <a:pt x="3289090" y="4591020"/>
                  <a:pt x="3303639" y="4596581"/>
                  <a:pt x="3318388" y="4601497"/>
                </a:cubicBezTo>
                <a:cubicBezTo>
                  <a:pt x="3432712" y="4588795"/>
                  <a:pt x="3440774" y="4622196"/>
                  <a:pt x="3480620" y="4542504"/>
                </a:cubicBezTo>
                <a:cubicBezTo>
                  <a:pt x="3487572" y="4528599"/>
                  <a:pt x="3490452" y="4513007"/>
                  <a:pt x="3495368" y="4498259"/>
                </a:cubicBezTo>
                <a:cubicBezTo>
                  <a:pt x="3485536" y="4478594"/>
                  <a:pt x="3476779" y="4458354"/>
                  <a:pt x="3465871" y="4439265"/>
                </a:cubicBezTo>
                <a:cubicBezTo>
                  <a:pt x="3457077" y="4423875"/>
                  <a:pt x="3444302" y="4410874"/>
                  <a:pt x="3436375" y="4395020"/>
                </a:cubicBezTo>
                <a:cubicBezTo>
                  <a:pt x="3429423" y="4381115"/>
                  <a:pt x="3433765" y="4360487"/>
                  <a:pt x="3421626" y="4350775"/>
                </a:cubicBezTo>
                <a:cubicBezTo>
                  <a:pt x="3405798" y="4338113"/>
                  <a:pt x="3382297" y="4340942"/>
                  <a:pt x="3362633" y="4336026"/>
                </a:cubicBezTo>
                <a:cubicBezTo>
                  <a:pt x="3354220" y="4310789"/>
                  <a:pt x="3342892" y="4263872"/>
                  <a:pt x="3318388" y="4247536"/>
                </a:cubicBezTo>
                <a:cubicBezTo>
                  <a:pt x="3301522" y="4236292"/>
                  <a:pt x="3279059" y="4237704"/>
                  <a:pt x="3259394" y="4232788"/>
                </a:cubicBezTo>
                <a:cubicBezTo>
                  <a:pt x="3244646" y="4222956"/>
                  <a:pt x="3230539" y="4212085"/>
                  <a:pt x="3215149" y="4203291"/>
                </a:cubicBezTo>
                <a:cubicBezTo>
                  <a:pt x="3196060" y="4192383"/>
                  <a:pt x="3171701" y="4189340"/>
                  <a:pt x="3156155" y="4173794"/>
                </a:cubicBezTo>
                <a:cubicBezTo>
                  <a:pt x="2984088" y="4001727"/>
                  <a:pt x="3178280" y="4139383"/>
                  <a:pt x="3052917" y="4055807"/>
                </a:cubicBezTo>
                <a:cubicBezTo>
                  <a:pt x="3057833" y="4041059"/>
                  <a:pt x="3057954" y="4023701"/>
                  <a:pt x="3067665" y="4011562"/>
                </a:cubicBezTo>
                <a:cubicBezTo>
                  <a:pt x="3081563" y="3994190"/>
                  <a:pt x="3156387" y="3959826"/>
                  <a:pt x="3170904" y="3952568"/>
                </a:cubicBezTo>
                <a:lnTo>
                  <a:pt x="3200400" y="3864078"/>
                </a:lnTo>
                <a:lnTo>
                  <a:pt x="3215149" y="3819833"/>
                </a:lnTo>
                <a:cubicBezTo>
                  <a:pt x="3210233" y="3780504"/>
                  <a:pt x="3216497" y="3738065"/>
                  <a:pt x="3200400" y="3701846"/>
                </a:cubicBezTo>
                <a:cubicBezTo>
                  <a:pt x="3194086" y="3687640"/>
                  <a:pt x="3168294" y="3696809"/>
                  <a:pt x="3156155" y="3687097"/>
                </a:cubicBezTo>
                <a:cubicBezTo>
                  <a:pt x="3142314" y="3676024"/>
                  <a:pt x="3139192" y="3655386"/>
                  <a:pt x="3126658" y="3642852"/>
                </a:cubicBezTo>
                <a:cubicBezTo>
                  <a:pt x="3114124" y="3630318"/>
                  <a:pt x="3098267" y="3621282"/>
                  <a:pt x="3082413" y="3613355"/>
                </a:cubicBezTo>
                <a:cubicBezTo>
                  <a:pt x="3041228" y="3592763"/>
                  <a:pt x="2972972" y="3589294"/>
                  <a:pt x="2934929" y="3583859"/>
                </a:cubicBezTo>
                <a:cubicBezTo>
                  <a:pt x="2920181" y="3578943"/>
                  <a:pt x="2905632" y="3573381"/>
                  <a:pt x="2890684" y="3569110"/>
                </a:cubicBezTo>
                <a:cubicBezTo>
                  <a:pt x="2853250" y="3558414"/>
                  <a:pt x="2822817" y="3554772"/>
                  <a:pt x="2787446" y="3539613"/>
                </a:cubicBezTo>
                <a:cubicBezTo>
                  <a:pt x="2767238" y="3530952"/>
                  <a:pt x="2748117" y="3519949"/>
                  <a:pt x="2728452" y="3510117"/>
                </a:cubicBezTo>
                <a:cubicBezTo>
                  <a:pt x="2713704" y="3495368"/>
                  <a:pt x="2694555" y="3483980"/>
                  <a:pt x="2684207" y="3465871"/>
                </a:cubicBezTo>
                <a:cubicBezTo>
                  <a:pt x="2674150" y="3448272"/>
                  <a:pt x="2675027" y="3426368"/>
                  <a:pt x="2669458" y="3406878"/>
                </a:cubicBezTo>
                <a:cubicBezTo>
                  <a:pt x="2665187" y="3391930"/>
                  <a:pt x="2659626" y="3377381"/>
                  <a:pt x="2654710" y="3362633"/>
                </a:cubicBezTo>
                <a:cubicBezTo>
                  <a:pt x="2659626" y="3333136"/>
                  <a:pt x="2643317" y="3288665"/>
                  <a:pt x="2669458" y="3274142"/>
                </a:cubicBezTo>
                <a:cubicBezTo>
                  <a:pt x="2704106" y="3254893"/>
                  <a:pt x="2747811" y="3288891"/>
                  <a:pt x="2787446" y="3288891"/>
                </a:cubicBezTo>
                <a:cubicBezTo>
                  <a:pt x="2822208" y="3288891"/>
                  <a:pt x="2856271" y="3279058"/>
                  <a:pt x="2890684" y="3274142"/>
                </a:cubicBezTo>
                <a:cubicBezTo>
                  <a:pt x="2905192" y="3085540"/>
                  <a:pt x="2848762" y="3102487"/>
                  <a:pt x="2964426" y="3052917"/>
                </a:cubicBezTo>
                <a:cubicBezTo>
                  <a:pt x="2978715" y="3046793"/>
                  <a:pt x="2993923" y="3043084"/>
                  <a:pt x="3008671" y="3038168"/>
                </a:cubicBezTo>
                <a:cubicBezTo>
                  <a:pt x="3034890" y="2998840"/>
                  <a:pt x="3043105" y="2980251"/>
                  <a:pt x="3082413" y="2949678"/>
                </a:cubicBezTo>
                <a:cubicBezTo>
                  <a:pt x="3110396" y="2927913"/>
                  <a:pt x="3170904" y="2890684"/>
                  <a:pt x="3170904" y="2890684"/>
                </a:cubicBezTo>
                <a:cubicBezTo>
                  <a:pt x="3220065" y="2900516"/>
                  <a:pt x="3268757" y="2927271"/>
                  <a:pt x="3318388" y="2920181"/>
                </a:cubicBezTo>
                <a:cubicBezTo>
                  <a:pt x="3387214" y="2910349"/>
                  <a:pt x="3456287" y="2902114"/>
                  <a:pt x="3524865" y="2890684"/>
                </a:cubicBezTo>
                <a:cubicBezTo>
                  <a:pt x="3580183" y="2881464"/>
                  <a:pt x="3579015" y="2875213"/>
                  <a:pt x="3628104" y="2861188"/>
                </a:cubicBezTo>
                <a:cubicBezTo>
                  <a:pt x="3757728" y="2824152"/>
                  <a:pt x="3625263" y="2867050"/>
                  <a:pt x="3731342" y="2831691"/>
                </a:cubicBezTo>
                <a:cubicBezTo>
                  <a:pt x="3741174" y="2816943"/>
                  <a:pt x="3748305" y="2799980"/>
                  <a:pt x="3760839" y="2787446"/>
                </a:cubicBezTo>
                <a:cubicBezTo>
                  <a:pt x="3773373" y="2774912"/>
                  <a:pt x="3794011" y="2771790"/>
                  <a:pt x="3805084" y="2757949"/>
                </a:cubicBezTo>
                <a:cubicBezTo>
                  <a:pt x="3814796" y="2745810"/>
                  <a:pt x="3814917" y="2728452"/>
                  <a:pt x="3819833" y="2713704"/>
                </a:cubicBezTo>
                <a:cubicBezTo>
                  <a:pt x="3814917" y="2659626"/>
                  <a:pt x="3821053" y="2603370"/>
                  <a:pt x="3805084" y="2551471"/>
                </a:cubicBezTo>
                <a:cubicBezTo>
                  <a:pt x="3799871" y="2534530"/>
                  <a:pt x="3770233" y="2537006"/>
                  <a:pt x="3760839" y="2521975"/>
                </a:cubicBezTo>
                <a:cubicBezTo>
                  <a:pt x="3719581" y="2455963"/>
                  <a:pt x="3748647" y="2430652"/>
                  <a:pt x="3701846" y="2374491"/>
                </a:cubicBezTo>
                <a:cubicBezTo>
                  <a:pt x="3690498" y="2360874"/>
                  <a:pt x="3672349" y="2354826"/>
                  <a:pt x="3657600" y="2344994"/>
                </a:cubicBezTo>
                <a:lnTo>
                  <a:pt x="3628104" y="2256504"/>
                </a:lnTo>
                <a:cubicBezTo>
                  <a:pt x="3623188" y="2241756"/>
                  <a:pt x="3622683" y="2224696"/>
                  <a:pt x="3613355" y="2212259"/>
                </a:cubicBezTo>
                <a:lnTo>
                  <a:pt x="3569110" y="2153265"/>
                </a:lnTo>
                <a:cubicBezTo>
                  <a:pt x="3552564" y="2103626"/>
                  <a:pt x="3554025" y="2101055"/>
                  <a:pt x="3524865" y="2050026"/>
                </a:cubicBezTo>
                <a:cubicBezTo>
                  <a:pt x="3516071" y="2034636"/>
                  <a:pt x="3504162" y="2021171"/>
                  <a:pt x="3495368" y="2005781"/>
                </a:cubicBezTo>
                <a:cubicBezTo>
                  <a:pt x="3484460" y="1986692"/>
                  <a:pt x="3476779" y="1965877"/>
                  <a:pt x="3465871" y="1946788"/>
                </a:cubicBezTo>
                <a:cubicBezTo>
                  <a:pt x="3457077" y="1931398"/>
                  <a:pt x="3445169" y="1917932"/>
                  <a:pt x="3436375" y="1902542"/>
                </a:cubicBezTo>
                <a:cubicBezTo>
                  <a:pt x="3425467" y="1883453"/>
                  <a:pt x="3420953" y="1860439"/>
                  <a:pt x="3406878" y="1843549"/>
                </a:cubicBezTo>
                <a:cubicBezTo>
                  <a:pt x="3395530" y="1829932"/>
                  <a:pt x="3377381" y="1823884"/>
                  <a:pt x="3362633" y="1814052"/>
                </a:cubicBezTo>
                <a:cubicBezTo>
                  <a:pt x="3293807" y="1710814"/>
                  <a:pt x="3333136" y="1745227"/>
                  <a:pt x="3259394" y="1696065"/>
                </a:cubicBezTo>
                <a:cubicBezTo>
                  <a:pt x="3196112" y="1569501"/>
                  <a:pt x="3269037" y="1690960"/>
                  <a:pt x="3185652" y="1607575"/>
                </a:cubicBezTo>
                <a:cubicBezTo>
                  <a:pt x="3173118" y="1595041"/>
                  <a:pt x="3167503" y="1576946"/>
                  <a:pt x="3156155" y="1563329"/>
                </a:cubicBezTo>
                <a:cubicBezTo>
                  <a:pt x="3113447" y="1512080"/>
                  <a:pt x="3112558" y="1519408"/>
                  <a:pt x="3052917" y="1489588"/>
                </a:cubicBezTo>
                <a:cubicBezTo>
                  <a:pt x="3045658" y="1475071"/>
                  <a:pt x="3011296" y="1400247"/>
                  <a:pt x="2993923" y="1386349"/>
                </a:cubicBezTo>
                <a:cubicBezTo>
                  <a:pt x="2981784" y="1376637"/>
                  <a:pt x="2964426" y="1376516"/>
                  <a:pt x="2949678" y="1371600"/>
                </a:cubicBezTo>
                <a:cubicBezTo>
                  <a:pt x="2880852" y="1268362"/>
                  <a:pt x="2920181" y="1302775"/>
                  <a:pt x="2846439" y="1253613"/>
                </a:cubicBezTo>
                <a:cubicBezTo>
                  <a:pt x="2809370" y="1142402"/>
                  <a:pt x="2859374" y="1279483"/>
                  <a:pt x="2802194" y="1165123"/>
                </a:cubicBezTo>
                <a:cubicBezTo>
                  <a:pt x="2778203" y="1117140"/>
                  <a:pt x="2800218" y="1118902"/>
                  <a:pt x="2757949" y="1076633"/>
                </a:cubicBezTo>
                <a:cubicBezTo>
                  <a:pt x="2745415" y="1064099"/>
                  <a:pt x="2728452" y="1056968"/>
                  <a:pt x="2713704" y="1047136"/>
                </a:cubicBezTo>
                <a:lnTo>
                  <a:pt x="2684207" y="958646"/>
                </a:lnTo>
                <a:cubicBezTo>
                  <a:pt x="2679291" y="943897"/>
                  <a:pt x="2684207" y="919316"/>
                  <a:pt x="2669458" y="914400"/>
                </a:cubicBezTo>
                <a:lnTo>
                  <a:pt x="2625213" y="899652"/>
                </a:lnTo>
                <a:cubicBezTo>
                  <a:pt x="2610465" y="884904"/>
                  <a:pt x="2591097" y="873640"/>
                  <a:pt x="2580968" y="855407"/>
                </a:cubicBezTo>
                <a:cubicBezTo>
                  <a:pt x="2565868" y="828228"/>
                  <a:pt x="2565376" y="794727"/>
                  <a:pt x="2551471" y="766917"/>
                </a:cubicBezTo>
                <a:cubicBezTo>
                  <a:pt x="2515023" y="694018"/>
                  <a:pt x="2528928" y="728780"/>
                  <a:pt x="2507226" y="663678"/>
                </a:cubicBezTo>
                <a:cubicBezTo>
                  <a:pt x="2517058" y="560439"/>
                  <a:pt x="2519674" y="456257"/>
                  <a:pt x="2536723" y="353962"/>
                </a:cubicBezTo>
                <a:cubicBezTo>
                  <a:pt x="2539637" y="336478"/>
                  <a:pt x="2559021" y="325915"/>
                  <a:pt x="2566220" y="309717"/>
                </a:cubicBezTo>
                <a:cubicBezTo>
                  <a:pt x="2578848" y="281304"/>
                  <a:pt x="2585885" y="250723"/>
                  <a:pt x="2595717" y="221226"/>
                </a:cubicBezTo>
                <a:lnTo>
                  <a:pt x="2610465" y="176981"/>
                </a:lnTo>
                <a:cubicBezTo>
                  <a:pt x="2605549" y="137652"/>
                  <a:pt x="2611814" y="95213"/>
                  <a:pt x="2595717" y="58994"/>
                </a:cubicBezTo>
                <a:cubicBezTo>
                  <a:pt x="2589403" y="44788"/>
                  <a:pt x="2566837" y="46610"/>
                  <a:pt x="2551471" y="44246"/>
                </a:cubicBezTo>
                <a:cubicBezTo>
                  <a:pt x="2502639" y="36733"/>
                  <a:pt x="2453149" y="34413"/>
                  <a:pt x="2403988" y="29497"/>
                </a:cubicBezTo>
                <a:cubicBezTo>
                  <a:pt x="2381240" y="23810"/>
                  <a:pt x="2289970" y="0"/>
                  <a:pt x="2271252" y="0"/>
                </a:cubicBezTo>
                <a:cubicBezTo>
                  <a:pt x="2197346" y="0"/>
                  <a:pt x="2123768" y="9833"/>
                  <a:pt x="2050026" y="14749"/>
                </a:cubicBezTo>
                <a:cubicBezTo>
                  <a:pt x="2035278" y="19665"/>
                  <a:pt x="2015492" y="17358"/>
                  <a:pt x="2005781" y="29497"/>
                </a:cubicBezTo>
                <a:cubicBezTo>
                  <a:pt x="1993119" y="45325"/>
                  <a:pt x="1996602" y="69001"/>
                  <a:pt x="1991033" y="88491"/>
                </a:cubicBezTo>
                <a:cubicBezTo>
                  <a:pt x="1986762" y="103439"/>
                  <a:pt x="1981200" y="117988"/>
                  <a:pt x="1976284" y="132736"/>
                </a:cubicBezTo>
                <a:cubicBezTo>
                  <a:pt x="1981200" y="172065"/>
                  <a:pt x="1980604" y="212484"/>
                  <a:pt x="1991033" y="250723"/>
                </a:cubicBezTo>
                <a:cubicBezTo>
                  <a:pt x="1995697" y="267824"/>
                  <a:pt x="2031602" y="281127"/>
                  <a:pt x="2020529" y="294968"/>
                </a:cubicBezTo>
                <a:cubicBezTo>
                  <a:pt x="2001106" y="319247"/>
                  <a:pt x="1932039" y="324465"/>
                  <a:pt x="1932039" y="324465"/>
                </a:cubicBezTo>
                <a:cubicBezTo>
                  <a:pt x="1917291" y="334297"/>
                  <a:pt x="1899142" y="340345"/>
                  <a:pt x="1887794" y="353962"/>
                </a:cubicBezTo>
                <a:cubicBezTo>
                  <a:pt x="1866019" y="380092"/>
                  <a:pt x="1857875" y="433939"/>
                  <a:pt x="1828800" y="457200"/>
                </a:cubicBezTo>
                <a:cubicBezTo>
                  <a:pt x="1816661" y="466912"/>
                  <a:pt x="1799303" y="467033"/>
                  <a:pt x="1784555" y="471949"/>
                </a:cubicBezTo>
                <a:cubicBezTo>
                  <a:pt x="1778346" y="490576"/>
                  <a:pt x="1762303" y="551642"/>
                  <a:pt x="1740310" y="560439"/>
                </a:cubicBezTo>
                <a:cubicBezTo>
                  <a:pt x="1725876" y="566213"/>
                  <a:pt x="1710813" y="550607"/>
                  <a:pt x="1696065" y="545691"/>
                </a:cubicBezTo>
                <a:cubicBezTo>
                  <a:pt x="1691149" y="530943"/>
                  <a:pt x="1692310" y="512439"/>
                  <a:pt x="1681317" y="501446"/>
                </a:cubicBezTo>
                <a:cubicBezTo>
                  <a:pt x="1645148" y="465277"/>
                  <a:pt x="1610058" y="500204"/>
                  <a:pt x="1578078" y="516194"/>
                </a:cubicBezTo>
                <a:cubicBezTo>
                  <a:pt x="1568246" y="530942"/>
                  <a:pt x="1557375" y="545049"/>
                  <a:pt x="1548581" y="560439"/>
                </a:cubicBezTo>
                <a:cubicBezTo>
                  <a:pt x="1537673" y="579528"/>
                  <a:pt x="1533159" y="602543"/>
                  <a:pt x="1519084" y="619433"/>
                </a:cubicBezTo>
                <a:cubicBezTo>
                  <a:pt x="1507737" y="633050"/>
                  <a:pt x="1489587" y="639097"/>
                  <a:pt x="1474839" y="648929"/>
                </a:cubicBezTo>
                <a:cubicBezTo>
                  <a:pt x="1465007" y="663678"/>
                  <a:pt x="1453269" y="677321"/>
                  <a:pt x="1445342" y="693175"/>
                </a:cubicBezTo>
                <a:cubicBezTo>
                  <a:pt x="1438390" y="707080"/>
                  <a:pt x="1440305" y="725281"/>
                  <a:pt x="1430594" y="737420"/>
                </a:cubicBezTo>
                <a:cubicBezTo>
                  <a:pt x="1419521" y="751261"/>
                  <a:pt x="1401097" y="757085"/>
                  <a:pt x="1386349" y="766917"/>
                </a:cubicBezTo>
                <a:cubicBezTo>
                  <a:pt x="1381433" y="786581"/>
                  <a:pt x="1377169" y="806420"/>
                  <a:pt x="1371600" y="825910"/>
                </a:cubicBezTo>
                <a:cubicBezTo>
                  <a:pt x="1367329" y="840858"/>
                  <a:pt x="1370757" y="863202"/>
                  <a:pt x="1356852" y="870155"/>
                </a:cubicBezTo>
                <a:cubicBezTo>
                  <a:pt x="1342947" y="877108"/>
                  <a:pt x="1327355" y="860323"/>
                  <a:pt x="1312607" y="855407"/>
                </a:cubicBezTo>
                <a:cubicBezTo>
                  <a:pt x="1336513" y="783686"/>
                  <a:pt x="1349448" y="764992"/>
                  <a:pt x="1312607" y="663678"/>
                </a:cubicBezTo>
                <a:cubicBezTo>
                  <a:pt x="1307294" y="649068"/>
                  <a:pt x="1283110" y="653845"/>
                  <a:pt x="1268362" y="648929"/>
                </a:cubicBezTo>
                <a:cubicBezTo>
                  <a:pt x="1214284" y="653845"/>
                  <a:pt x="1159953" y="656501"/>
                  <a:pt x="1106129" y="663678"/>
                </a:cubicBezTo>
                <a:cubicBezTo>
                  <a:pt x="1086037" y="666357"/>
                  <a:pt x="1062964" y="665764"/>
                  <a:pt x="1047136" y="678426"/>
                </a:cubicBezTo>
                <a:cubicBezTo>
                  <a:pt x="1034997" y="688138"/>
                  <a:pt x="1037304" y="707923"/>
                  <a:pt x="1032388" y="722671"/>
                </a:cubicBezTo>
                <a:cubicBezTo>
                  <a:pt x="1064565" y="819207"/>
                  <a:pt x="1019874" y="724460"/>
                  <a:pt x="1091381" y="781665"/>
                </a:cubicBezTo>
                <a:cubicBezTo>
                  <a:pt x="1105222" y="792738"/>
                  <a:pt x="1108344" y="813376"/>
                  <a:pt x="1120878" y="825910"/>
                </a:cubicBezTo>
                <a:cubicBezTo>
                  <a:pt x="1133412" y="838444"/>
                  <a:pt x="1151506" y="844059"/>
                  <a:pt x="1165123" y="855407"/>
                </a:cubicBezTo>
                <a:cubicBezTo>
                  <a:pt x="1181146" y="868760"/>
                  <a:pt x="1194620" y="884904"/>
                  <a:pt x="1209368" y="899652"/>
                </a:cubicBezTo>
                <a:cubicBezTo>
                  <a:pt x="1214284" y="919317"/>
                  <a:pt x="1224117" y="938376"/>
                  <a:pt x="1224117" y="958646"/>
                </a:cubicBezTo>
                <a:cubicBezTo>
                  <a:pt x="1224117" y="974192"/>
                  <a:pt x="1220361" y="991898"/>
                  <a:pt x="1209368" y="1002891"/>
                </a:cubicBezTo>
                <a:cubicBezTo>
                  <a:pt x="1158656" y="1053602"/>
                  <a:pt x="1132270" y="1058087"/>
                  <a:pt x="1076633" y="1076633"/>
                </a:cubicBezTo>
                <a:cubicBezTo>
                  <a:pt x="1037847" y="1231769"/>
                  <a:pt x="1095745" y="1043184"/>
                  <a:pt x="1017639" y="1179871"/>
                </a:cubicBezTo>
                <a:cubicBezTo>
                  <a:pt x="1007582" y="1197470"/>
                  <a:pt x="1007807" y="1219200"/>
                  <a:pt x="1002891" y="1238865"/>
                </a:cubicBezTo>
                <a:cubicBezTo>
                  <a:pt x="1057565" y="1293539"/>
                  <a:pt x="1026279" y="1283110"/>
                  <a:pt x="1091381" y="1283110"/>
                </a:cubicBezTo>
              </a:path>
            </a:pathLst>
          </a:custGeom>
          <a:ln>
            <a:solidFill>
              <a:srgbClr val="FF0000"/>
            </a:solidFill>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8" name="Rectangle 7"/>
          <p:cNvSpPr/>
          <p:nvPr/>
        </p:nvSpPr>
        <p:spPr>
          <a:xfrm>
            <a:off x="1599278" y="116632"/>
            <a:ext cx="9144000" cy="108012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4000" b="1">
                <a:solidFill>
                  <a:srgbClr val="0070C0"/>
                </a:solidFill>
              </a:rPr>
              <a:t>LIÊN BANG NGA</a:t>
            </a:r>
            <a:endParaRPr lang="en-US" sz="4000" b="1">
              <a:solidFill>
                <a:srgbClr val="0070C0"/>
              </a:solidFill>
            </a:endParaRPr>
          </a:p>
        </p:txBody>
      </p:sp>
    </p:spTree>
    <p:extLst>
      <p:ext uri="{BB962C8B-B14F-4D97-AF65-F5344CB8AC3E}">
        <p14:creationId xmlns:p14="http://schemas.microsoft.com/office/powerpoint/2010/main" val="25582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2)">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repeatCount="500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556</TotalTime>
  <Words>1945</Words>
  <Application>Microsoft Office PowerPoint</Application>
  <PresentationFormat>Widescreen</PresentationFormat>
  <Paragraphs>204</Paragraphs>
  <Slides>62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.VnTime</vt:lpstr>
      <vt:lpstr>.VnTimeH</vt:lpstr>
      <vt:lpstr>Arial</vt:lpstr>
      <vt:lpstr>Calibri</vt:lpstr>
      <vt:lpstr>Times New Roman</vt:lpstr>
      <vt:lpstr>Wingdings</vt:lpstr>
      <vt:lpstr>Office Theme</vt:lpstr>
      <vt:lpstr>CHÀO QUÝ CÔ  VÀ CÁC EM HỌC SINH !</vt:lpstr>
      <vt:lpstr>KIỂM TRA BÀI CŨ</vt:lpstr>
      <vt:lpstr>KIỂM TRA BÀI CŨ</vt:lpstr>
      <vt:lpstr>KIỂM TRA BÀI CŨ</vt:lpstr>
      <vt:lpstr>PowerPoint Presentation</vt:lpstr>
      <vt:lpstr>NỘI DUNG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Các em cùng quan sát một số hình ảnh, cảnh đẹp đặc trưng của Liên Bang Nga – những nơi mà du khách không thể bỏ qua khi đến với đất nước tươi đẹp này.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Ngoài vẻ đẹp về văn hóa, phong cảnh. Nga còn có nền kinh tế rất phát triển vì đất nước này rất giàu tài nguyên khoáng sản. Ngành công nghiệp cũng rất hiện đại.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Tình hữu nghị Việt Nam – Liên Bang Nga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QUÝ CÔ  VÀ CÁC EM HỌC SINH !</dc:title>
  <dc:creator>AutoBVT</dc:creator>
  <cp:lastModifiedBy>21AK22</cp:lastModifiedBy>
  <cp:revision>86</cp:revision>
  <dcterms:created xsi:type="dcterms:W3CDTF">2021-03-10T16:22:53Z</dcterms:created>
  <dcterms:modified xsi:type="dcterms:W3CDTF">2022-02-12T14:33:16Z</dcterms:modified>
</cp:coreProperties>
</file>